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charts/chart4.xml" ContentType="application/vnd.openxmlformats-officedocument.drawingml.chart+xml"/>
  <Default Extension="emf" ContentType="image/x-emf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bookmarkIdSeed="10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03" r:id="rId3"/>
    <p:sldId id="267" r:id="rId4"/>
    <p:sldId id="289" r:id="rId5"/>
    <p:sldId id="304" r:id="rId6"/>
    <p:sldId id="277" r:id="rId7"/>
    <p:sldId id="276" r:id="rId8"/>
    <p:sldId id="302" r:id="rId9"/>
    <p:sldId id="305" r:id="rId10"/>
    <p:sldId id="280" r:id="rId11"/>
    <p:sldId id="300" r:id="rId12"/>
    <p:sldId id="281" r:id="rId13"/>
    <p:sldId id="282" r:id="rId14"/>
    <p:sldId id="292" r:id="rId15"/>
    <p:sldId id="295" r:id="rId16"/>
    <p:sldId id="296" r:id="rId17"/>
    <p:sldId id="285" r:id="rId18"/>
    <p:sldId id="284" r:id="rId19"/>
    <p:sldId id="268" r:id="rId20"/>
    <p:sldId id="293" r:id="rId21"/>
    <p:sldId id="294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F5026"/>
    <a:srgbClr val="1B1A22"/>
    <a:srgbClr val="7EBA31"/>
    <a:srgbClr val="E5A420"/>
    <a:srgbClr val="153776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07" autoAdjust="0"/>
    <p:restoredTop sz="94708" autoAdjust="0"/>
  </p:normalViewPr>
  <p:slideViewPr>
    <p:cSldViewPr showGuides="1">
      <p:cViewPr>
        <p:scale>
          <a:sx n="75" d="100"/>
          <a:sy n="75" d="100"/>
        </p:scale>
        <p:origin x="-1312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-2896" y="-10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HELL\SHELL\2012\Shell%20Maps%20S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HELL\Shell%20A771-IOS-Salnity%20Map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HELL\SHELL\2012\Shell%20_StJ%20octane%20OMV-SP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HELL\SHELL\2012\Shell_Aqueous%20APS%20April20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HELL\SHELL\2012\2013%20Final%20Report\Shell%20Maps%20S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206722871762242"/>
          <c:y val="0.102710398312063"/>
          <c:w val="0.672166812481777"/>
          <c:h val="0.714496843355112"/>
        </c:manualLayout>
      </c:layout>
      <c:lineChart>
        <c:grouping val="standard"/>
        <c:ser>
          <c:idx val="6"/>
          <c:order val="0"/>
          <c:tx>
            <c:strRef>
              <c:f>Sheet1!$E$1</c:f>
              <c:strCache>
                <c:ptCount val="1"/>
                <c:pt idx="0">
                  <c:v>Clear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noFill/>
              <a:ln w="25400">
                <a:solidFill>
                  <a:schemeClr val="accent1"/>
                </a:solidFill>
              </a:ln>
            </c:spPr>
          </c:marker>
          <c:dLbls>
            <c:dLbl>
              <c:idx val="1"/>
              <c:layout>
                <c:manualLayout>
                  <c:x val="-0.00320802325256915"/>
                  <c:y val="0.00203148940899801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FF0000"/>
                        </a:solidFill>
                      </a:defRPr>
                    </a:pPr>
                    <a:r>
                      <a:rPr lang="en-US" sz="1600" b="1">
                        <a:solidFill>
                          <a:srgbClr val="FF0000"/>
                        </a:solidFill>
                      </a:rPr>
                      <a:t>B</a:t>
                    </a:r>
                    <a:r>
                      <a:rPr lang="en-US" sz="1600">
                        <a:solidFill>
                          <a:srgbClr val="FF0000"/>
                        </a:solidFill>
                      </a:rPr>
                      <a:t>ø</a:t>
                    </a: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0.336357523427101"/>
                  <c:y val="-0.00280068557254394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b</a:t>
                    </a:r>
                    <a:r>
                      <a:rPr lang="en-US" dirty="0"/>
                      <a:t>-</a:t>
                    </a:r>
                    <a:r>
                      <a:rPr lang="en-US" sz="2000" b="1" dirty="0"/>
                      <a:t>C</a:t>
                    </a:r>
                    <a:r>
                      <a:rPr lang="en-US" sz="2000" b="1" baseline="-25000" dirty="0"/>
                      <a:t>67</a:t>
                    </a:r>
                    <a:r>
                      <a:rPr lang="en-US" sz="2000" b="1" dirty="0"/>
                      <a:t> P7</a:t>
                    </a:r>
                  </a:p>
                </c:rich>
              </c:tx>
              <c:showVal val="1"/>
            </c:dLbl>
            <c:delete val="1"/>
          </c:dLbls>
          <c:cat>
            <c:strRef>
              <c:f>Sheet1!$A$6:$A$16</c:f>
              <c:strCache>
                <c:ptCount val="11"/>
                <c:pt idx="0">
                  <c:v>APS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4/5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IOS</c:v>
                </c:pt>
              </c:strCache>
            </c:strRef>
          </c:cat>
          <c:val>
            <c:numRef>
              <c:f>Sheet1!$C$6:$C$16</c:f>
              <c:numCache>
                <c:formatCode>General</c:formatCode>
                <c:ptCount val="11"/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0"/>
          <c:order val="1"/>
          <c:tx>
            <c:strRef>
              <c:f>Sheet1!$E$1</c:f>
              <c:strCache>
                <c:ptCount val="1"/>
                <c:pt idx="0">
                  <c:v>Clear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4F81BD">
                  <a:alpha val="50000"/>
                </a:srgbClr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Sheet1!$A$6:$A$16</c:f>
              <c:strCache>
                <c:ptCount val="11"/>
                <c:pt idx="0">
                  <c:v>APS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4/5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IOS</c:v>
                </c:pt>
              </c:strCache>
            </c:strRef>
          </c:cat>
          <c:val>
            <c:numRef>
              <c:f>Sheet1!$B$6:$B$16</c:f>
              <c:numCache>
                <c:formatCode>General</c:formatCode>
                <c:ptCount val="11"/>
                <c:pt idx="0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</c:numCache>
            </c:numRef>
          </c:val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Clear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noFill/>
              <a:ln w="25400">
                <a:solidFill>
                  <a:srgbClr val="1F497D">
                    <a:lumMod val="60000"/>
                    <a:lumOff val="40000"/>
                  </a:srgbClr>
                </a:solidFill>
              </a:ln>
            </c:spPr>
          </c:marker>
          <c:dLbls>
            <c:dLbl>
              <c:idx val="1"/>
              <c:layout>
                <c:manualLayout>
                  <c:x val="-0.264713017101134"/>
                  <c:y val="-0.00560137114508788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b</a:t>
                    </a:r>
                    <a:r>
                      <a:rPr lang="en-US" sz="1000" b="0" dirty="0" smtClean="0"/>
                      <a:t>-</a:t>
                    </a:r>
                    <a:r>
                      <a:rPr lang="en-US" sz="2000" b="1" dirty="0" smtClean="0"/>
                      <a:t>C</a:t>
                    </a:r>
                    <a:r>
                      <a:rPr lang="en-US" sz="2000" b="1" baseline="-25000" dirty="0" smtClean="0"/>
                      <a:t>23</a:t>
                    </a:r>
                    <a:r>
                      <a:rPr lang="en-US" sz="2000" b="1" dirty="0" smtClean="0"/>
                      <a:t> </a:t>
                    </a:r>
                    <a:r>
                      <a:rPr lang="en-US" sz="2000" b="1" dirty="0"/>
                      <a:t>P7</a:t>
                    </a:r>
                  </a:p>
                </c:rich>
              </c:tx>
              <c:showVal val="1"/>
            </c:dLbl>
            <c:delete val="1"/>
          </c:dLbls>
          <c:cat>
            <c:strRef>
              <c:f>Sheet1!$A$6:$A$16</c:f>
              <c:strCache>
                <c:ptCount val="11"/>
                <c:pt idx="0">
                  <c:v>APS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4/5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IOS</c:v>
                </c:pt>
              </c:strCache>
            </c:strRef>
          </c:cat>
          <c:val>
            <c:numRef>
              <c:f>Sheet1!$E$6:$E$16</c:f>
              <c:numCache>
                <c:formatCode>General</c:formatCode>
                <c:ptCount val="11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</c:numCache>
            </c:numRef>
          </c:val>
        </c:ser>
        <c:ser>
          <c:idx val="7"/>
          <c:order val="3"/>
          <c:tx>
            <c:strRef>
              <c:f>Sheet1!$E$2</c:f>
              <c:strCache>
                <c:ptCount val="1"/>
                <c:pt idx="0">
                  <c:v>Cloudy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4F81BD">
                  <a:alpha val="53000"/>
                </a:srgbClr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Pt>
            <c:idx val="10"/>
            <c:marker>
              <c:spPr>
                <a:solidFill>
                  <a:srgbClr val="4F81BD">
                    <a:alpha val="50000"/>
                  </a:srgbClr>
                </a:solidFill>
                <a:ln w="25400">
                  <a:solidFill>
                    <a:srgbClr val="1F497D">
                      <a:lumMod val="60000"/>
                      <a:lumOff val="40000"/>
                    </a:srgbClr>
                  </a:solidFill>
                </a:ln>
              </c:spPr>
            </c:marker>
          </c:dPt>
          <c:dLbls>
            <c:dLbl>
              <c:idx val="5"/>
              <c:layout>
                <c:manualLayout>
                  <c:x val="-0.169492583524348"/>
                  <c:y val="-0.053362532179464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&lt;&lt;---All Type I---&gt;&gt;</a:t>
                    </a:r>
                  </a:p>
                </c:rich>
              </c:tx>
              <c:showVal val="1"/>
            </c:dLbl>
            <c:delete val="1"/>
          </c:dLbls>
          <c:cat>
            <c:strRef>
              <c:f>Sheet1!$A$6:$A$16</c:f>
              <c:strCache>
                <c:ptCount val="11"/>
                <c:pt idx="0">
                  <c:v>APS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4/5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IOS</c:v>
                </c:pt>
              </c:strCache>
            </c:strRef>
          </c:cat>
          <c:val>
            <c:numRef>
              <c:f>Sheet1!$F$6:$F$16</c:f>
              <c:numCache>
                <c:formatCode>General</c:formatCode>
                <c:ptCount val="11"/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</c:numCache>
            </c:numRef>
          </c:val>
        </c:ser>
        <c:ser>
          <c:idx val="2"/>
          <c:order val="4"/>
          <c:tx>
            <c:strRef>
              <c:f>Sheet1!$E$1</c:f>
              <c:strCache>
                <c:ptCount val="1"/>
                <c:pt idx="0">
                  <c:v>Clear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noFill/>
              <a:ln w="25400">
                <a:solidFill>
                  <a:srgbClr val="1F497D">
                    <a:lumMod val="60000"/>
                    <a:lumOff val="40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0.181826537870855"/>
                  <c:y val="0.0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 dirty="0">
                        <a:latin typeface="Arial" pitchFamily="34" charset="0"/>
                        <a:cs typeface="Arial" pitchFamily="34" charset="0"/>
                      </a:rPr>
                      <a:t>B</a:t>
                    </a:r>
                    <a:r>
                      <a:rPr lang="en-US" b="1" dirty="0"/>
                      <a:t>-C</a:t>
                    </a:r>
                    <a:r>
                      <a:rPr lang="en-US" b="1" baseline="-25000" dirty="0"/>
                      <a:t>23</a:t>
                    </a:r>
                    <a:r>
                      <a:rPr lang="en-US" b="1" dirty="0"/>
                      <a:t> P7</a:t>
                    </a:r>
                  </a:p>
                </c:rich>
              </c:tx>
              <c:spPr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strRef>
              <c:f>Sheet1!$A$6:$A$16</c:f>
              <c:strCache>
                <c:ptCount val="11"/>
                <c:pt idx="0">
                  <c:v>APS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4/5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IOS</c:v>
                </c:pt>
              </c:strCache>
            </c:strRef>
          </c:cat>
          <c:val>
            <c:numRef>
              <c:f>Sheet1!$U$6:$U$16</c:f>
              <c:numCache>
                <c:formatCode>General</c:formatCode>
                <c:ptCount val="11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</c:numCache>
            </c:numRef>
          </c:val>
        </c:ser>
        <c:ser>
          <c:idx val="3"/>
          <c:order val="5"/>
          <c:tx>
            <c:strRef>
              <c:f>Sheet1!$E$2</c:f>
              <c:strCache>
                <c:ptCount val="1"/>
                <c:pt idx="0">
                  <c:v>Cloudy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4F81BD">
                  <a:alpha val="50000"/>
                </a:srgbClr>
              </a:solidFill>
              <a:ln w="25400">
                <a:solidFill>
                  <a:srgbClr val="1F497D">
                    <a:lumMod val="60000"/>
                    <a:lumOff val="40000"/>
                  </a:srgbClr>
                </a:solidFill>
              </a:ln>
            </c:spPr>
          </c:marker>
          <c:dLbls>
            <c:dLbl>
              <c:idx val="4"/>
              <c:layout>
                <c:manualLayout>
                  <c:x val="-0.0875421189268135"/>
                  <c:y val="-0.0511366792208056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</a:defRPr>
                    </a:pPr>
                    <a:r>
                      <a:rPr lang="en-US" sz="1400" b="1">
                        <a:solidFill>
                          <a:srgbClr val="FF0000"/>
                        </a:solidFill>
                      </a:rPr>
                      <a:t>&lt;</a:t>
                    </a:r>
                    <a:r>
                      <a:rPr lang="en-US" sz="1400" b="1"/>
                      <a:t>&lt;---All Type I---&gt;&gt;</a:t>
                    </a:r>
                  </a:p>
                </c:rich>
              </c:tx>
              <c:spPr/>
              <c:showVal val="1"/>
            </c:dLbl>
            <c:delete val="1"/>
          </c:dLbls>
          <c:cat>
            <c:strRef>
              <c:f>Sheet1!$A$6:$A$16</c:f>
              <c:strCache>
                <c:ptCount val="11"/>
                <c:pt idx="0">
                  <c:v>APS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4/5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IOS</c:v>
                </c:pt>
              </c:strCache>
            </c:strRef>
          </c:cat>
          <c:val>
            <c:numRef>
              <c:f>Sheet1!$V$6:$V$16</c:f>
              <c:numCache>
                <c:formatCode>General</c:formatCode>
                <c:ptCount val="11"/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</c:numCache>
            </c:numRef>
          </c:val>
        </c:ser>
        <c:marker val="1"/>
        <c:axId val="474711000"/>
        <c:axId val="474714136"/>
      </c:lineChart>
      <c:catAx>
        <c:axId val="474711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74714136"/>
        <c:crosses val="autoZero"/>
        <c:auto val="1"/>
        <c:lblAlgn val="ctr"/>
        <c:lblOffset val="100"/>
      </c:catAx>
      <c:valAx>
        <c:axId val="474714136"/>
        <c:scaling>
          <c:orientation val="minMax"/>
          <c:max val="6.0"/>
        </c:scaling>
        <c:delete val="1"/>
        <c:axPos val="l"/>
        <c:numFmt formatCode="General" sourceLinked="1"/>
        <c:tickLblPos val="none"/>
        <c:crossAx val="474711000"/>
        <c:crosses val="autoZero"/>
        <c:crossBetween val="midCat"/>
        <c:majorUnit val="1.0"/>
        <c:minorUnit val="1.0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l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69636196381791"/>
          <c:y val="0.0268010172442843"/>
          <c:w val="0.268449282710728"/>
          <c:h val="0.146927920030367"/>
        </c:manualLayout>
      </c:layout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56647347017942"/>
          <c:y val="0.141504371487943"/>
          <c:w val="0.707490333424414"/>
          <c:h val="0.695423957421989"/>
        </c:manualLayout>
      </c:layout>
      <c:scatterChart>
        <c:scatterStyle val="lineMarker"/>
        <c:ser>
          <c:idx val="16"/>
          <c:order val="3"/>
          <c:spPr>
            <a:ln>
              <a:noFill/>
            </a:ln>
          </c:spPr>
          <c:xVal>
            <c:numRef>
              <c:f>Sheet1!$A$4:$A$6</c:f>
              <c:numCache>
                <c:formatCode>General</c:formatCode>
                <c:ptCount val="3"/>
                <c:pt idx="0">
                  <c:v>75.0</c:v>
                </c:pt>
                <c:pt idx="1">
                  <c:v>50.0</c:v>
                </c:pt>
                <c:pt idx="2">
                  <c:v>25.0</c:v>
                </c:pt>
              </c:numCache>
            </c:numRef>
          </c:xVal>
          <c:yVal>
            <c:numRef>
              <c:f>Sheet1!$C$4:$C$6</c:f>
              <c:numCache>
                <c:formatCode>General</c:formatCode>
                <c:ptCount val="3"/>
              </c:numCache>
            </c:numRef>
          </c:yVal>
        </c:ser>
        <c:ser>
          <c:idx val="8"/>
          <c:order val="0"/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  <a:prstDash val="sysDash"/>
              </a:ln>
            </c:spPr>
            <c:trendlineType val="linear"/>
          </c:trendline>
          <c:xVal>
            <c:numRef>
              <c:f>Sheet1!$A$18:$A$20</c:f>
              <c:numCache>
                <c:formatCode>General</c:formatCode>
                <c:ptCount val="3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</c:numCache>
            </c:numRef>
          </c:xVal>
          <c:yVal>
            <c:numRef>
              <c:f>Sheet1!$E$18:$E$20</c:f>
              <c:numCache>
                <c:formatCode>General</c:formatCode>
                <c:ptCount val="3"/>
                <c:pt idx="0">
                  <c:v>15.0</c:v>
                </c:pt>
                <c:pt idx="1">
                  <c:v>35.0</c:v>
                </c:pt>
                <c:pt idx="2">
                  <c:v>45.0</c:v>
                </c:pt>
              </c:numCache>
            </c:numRef>
          </c:yVal>
        </c:ser>
        <c:axId val="502205176"/>
        <c:axId val="475029768"/>
      </c:scatterChart>
      <c:scatterChart>
        <c:scatterStyle val="lineMarker"/>
        <c:ser>
          <c:idx val="2"/>
          <c:order val="1"/>
          <c:spPr>
            <a:ln>
              <a:noFill/>
            </a:ln>
          </c:spPr>
          <c:marker>
            <c:symbol val="none"/>
          </c:marker>
          <c:xVal>
            <c:numRef>
              <c:f>Sheet1!$A$4:$A$6</c:f>
              <c:numCache>
                <c:formatCode>General</c:formatCode>
                <c:ptCount val="3"/>
                <c:pt idx="0">
                  <c:v>75.0</c:v>
                </c:pt>
                <c:pt idx="1">
                  <c:v>50.0</c:v>
                </c:pt>
                <c:pt idx="2">
                  <c:v>25.0</c:v>
                </c:pt>
              </c:numCache>
            </c:numRef>
          </c:xVal>
          <c:yVal>
            <c:numRef>
              <c:f>Sheet1!$C$4:$C$6</c:f>
              <c:numCache>
                <c:formatCode>General</c:formatCode>
                <c:ptCount val="3"/>
              </c:numCache>
            </c:numRef>
          </c:yVal>
        </c:ser>
        <c:ser>
          <c:idx val="3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Sheet1!$A$11:$A$13</c:f>
              <c:numCache>
                <c:formatCode>General</c:formatCode>
                <c:ptCount val="3"/>
              </c:numCache>
            </c:numRef>
          </c:xVal>
          <c:yVal>
            <c:numRef>
              <c:f>Sheet1!$B$11:$B$13</c:f>
              <c:numCache>
                <c:formatCode>General</c:formatCode>
                <c:ptCount val="3"/>
              </c:numCache>
            </c:numRef>
          </c:yVal>
        </c:ser>
        <c:axId val="502139880"/>
        <c:axId val="475040936"/>
      </c:scatterChart>
      <c:valAx>
        <c:axId val="502205176"/>
        <c:scaling>
          <c:orientation val="minMax"/>
          <c:max val="100.0"/>
          <c:min val="0.0"/>
        </c:scaling>
        <c:axPos val="b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>
                    <a:solidFill>
                      <a:schemeClr val="bg1"/>
                    </a:solidFill>
                  </a:rPr>
                  <a:t>Formation Brine  =  3*SW    </a:t>
                </a:r>
              </a:p>
            </c:rich>
          </c:tx>
          <c:layout>
            <c:manualLayout>
              <c:xMode val="edge"/>
              <c:yMode val="edge"/>
              <c:x val="0.335812638804767"/>
              <c:y val="0.896444206610098"/>
            </c:manualLayout>
          </c:layout>
          <c:spPr>
            <a:solidFill>
              <a:schemeClr val="tx2">
                <a:lumMod val="75000"/>
              </a:schemeClr>
            </a:solidFill>
          </c:spPr>
        </c:title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n-US"/>
          </a:p>
        </c:txPr>
        <c:crossAx val="475029768"/>
        <c:crosses val="autoZero"/>
        <c:crossBetween val="midCat"/>
        <c:majorUnit val="10.0"/>
        <c:minorUnit val="5.0"/>
      </c:valAx>
      <c:valAx>
        <c:axId val="475029768"/>
        <c:scaling>
          <c:orientation val="minMax"/>
          <c:max val="100.0"/>
          <c:min val="0.0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 algn="ctr" rtl="0"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 b="1" i="0" u="none" strike="noStrike" baseline="0" dirty="0"/>
                  <a:t>IOS </a:t>
                </a:r>
                <a:r>
                  <a:rPr lang="en-US" sz="1400" b="1" i="0" u="none" strike="noStrike" baseline="-25000" dirty="0"/>
                  <a:t>15-18</a:t>
                </a:r>
                <a:endParaRPr lang="en-US" sz="1400" baseline="-25000" dirty="0">
                  <a:solidFill>
                    <a:schemeClr val="bg1"/>
                  </a:solidFill>
                </a:endParaRPr>
              </a:p>
              <a:p>
                <a:pPr algn="ctr" rtl="0">
                  <a:defRPr sz="1400">
                    <a:solidFill>
                      <a:schemeClr val="bg1"/>
                    </a:solidFill>
                  </a:defRPr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algn="ctr" rtl="0">
                  <a:defRPr sz="1400">
                    <a:solidFill>
                      <a:schemeClr val="bg1"/>
                    </a:solidFill>
                  </a:defRPr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algn="ctr" rtl="0">
                  <a:defRPr sz="1400">
                    <a:solidFill>
                      <a:schemeClr val="bg1"/>
                    </a:solidFill>
                  </a:defRPr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algn="ctr" rtl="0">
                  <a:defRPr sz="1400">
                    <a:solidFill>
                      <a:schemeClr val="bg1"/>
                    </a:solidFill>
                  </a:defRPr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algn="ctr" rtl="0">
                  <a:defRPr sz="1400">
                    <a:solidFill>
                      <a:schemeClr val="bg1"/>
                    </a:solidFill>
                  </a:defRPr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algn="ctr" rtl="0">
                  <a:defRPr sz="1400">
                    <a:solidFill>
                      <a:schemeClr val="bg1"/>
                    </a:solidFill>
                  </a:defRPr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algn="ctr" rtl="0"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 dirty="0">
                    <a:solidFill>
                      <a:schemeClr val="bg1"/>
                    </a:solidFill>
                  </a:rPr>
                  <a:t>Bø</a:t>
                </a:r>
              </a:p>
            </c:rich>
          </c:tx>
          <c:layout>
            <c:manualLayout>
              <c:xMode val="edge"/>
              <c:yMode val="edge"/>
              <c:x val="1.97777475617761E-5"/>
              <c:y val="0.004584766709986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n-US"/>
          </a:p>
        </c:txPr>
        <c:crossAx val="502205176"/>
        <c:crosses val="autoZero"/>
        <c:crossBetween val="midCat"/>
        <c:majorUnit val="10.0"/>
        <c:minorUnit val="5.0"/>
      </c:valAx>
      <c:valAx>
        <c:axId val="475040936"/>
        <c:scaling>
          <c:orientation val="maxMin"/>
          <c:max val="100.0"/>
          <c:min val="0.0"/>
        </c:scaling>
        <c:axPos val="r"/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 b="1" i="0" u="none" strike="noStrike" baseline="0"/>
                  <a:t>b-C</a:t>
                </a:r>
                <a:r>
                  <a:rPr lang="en-US" sz="1400" b="1" i="0" u="none" strike="noStrike" baseline="-25000"/>
                  <a:t>67</a:t>
                </a:r>
                <a:r>
                  <a:rPr lang="en-US" sz="1400" b="1" i="0" u="none" strike="noStrike" baseline="0"/>
                  <a:t> 7P</a:t>
                </a:r>
                <a:endParaRPr lang="en-US" sz="1400" b="1" i="0" baseline="0">
                  <a:solidFill>
                    <a:schemeClr val="bg1"/>
                  </a:solidFill>
                </a:endParaRPr>
              </a:p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 sz="1400" b="1" i="0" baseline="0">
                  <a:solidFill>
                    <a:schemeClr val="bg1"/>
                  </a:solidFill>
                </a:endParaRPr>
              </a:p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 sz="1400" b="1" i="0" baseline="0">
                  <a:solidFill>
                    <a:schemeClr val="bg1"/>
                  </a:solidFill>
                </a:endParaRPr>
              </a:p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 sz="1400" b="1" i="0" baseline="0">
                  <a:solidFill>
                    <a:schemeClr val="bg1"/>
                  </a:solidFill>
                </a:endParaRPr>
              </a:p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 sz="1400" b="1" i="0" baseline="0">
                  <a:solidFill>
                    <a:schemeClr val="bg1"/>
                  </a:solidFill>
                </a:endParaRPr>
              </a:p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 sz="1400" b="1" i="0" baseline="0">
                  <a:solidFill>
                    <a:schemeClr val="bg1"/>
                  </a:solidFill>
                </a:endParaRPr>
              </a:p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 b="1" i="0" baseline="0">
                    <a:solidFill>
                      <a:schemeClr val="bg1"/>
                    </a:solidFill>
                  </a:rPr>
                  <a:t>   Bø</a:t>
                </a:r>
                <a:endParaRPr lang="en-US" sz="140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872914786750557"/>
              <c:y val="0.027409729123665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n-US"/>
          </a:p>
        </c:txPr>
        <c:crossAx val="502139880"/>
        <c:crosses val="max"/>
        <c:crossBetween val="midCat"/>
        <c:minorUnit val="5.0"/>
      </c:valAx>
      <c:valAx>
        <c:axId val="502139880"/>
        <c:scaling>
          <c:orientation val="minMax"/>
        </c:scaling>
        <c:delete val="1"/>
        <c:axPos val="t"/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>
                    <a:solidFill>
                      <a:schemeClr val="bg1"/>
                    </a:solidFill>
                  </a:rPr>
                  <a:t>Injection = Sea Water</a:t>
                </a:r>
              </a:p>
            </c:rich>
          </c:tx>
          <c:layout>
            <c:manualLayout>
              <c:xMode val="edge"/>
              <c:yMode val="edge"/>
              <c:x val="0.363473466915538"/>
              <c:y val="0.0381487653849094"/>
            </c:manualLayout>
          </c:layout>
          <c:spPr>
            <a:solidFill>
              <a:schemeClr val="tx2">
                <a:lumMod val="75000"/>
              </a:schemeClr>
            </a:solidFill>
          </c:spPr>
        </c:title>
        <c:numFmt formatCode="General" sourceLinked="1"/>
        <c:tickLblPos val="none"/>
        <c:crossAx val="475040936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</c:chart>
  <c:spPr>
    <a:solidFill>
      <a:srgbClr val="1F497D">
        <a:lumMod val="75000"/>
      </a:srgbClr>
    </a:solidFill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237900700825758"/>
          <c:y val="0.0391111111111112"/>
          <c:w val="0.518631444555862"/>
          <c:h val="0.749202869641295"/>
        </c:manualLayout>
      </c:layout>
      <c:scatterChart>
        <c:scatterStyle val="lineMarker"/>
        <c:ser>
          <c:idx val="0"/>
          <c:order val="1"/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0038286098714195"/>
                  <c:y val="-0.29546012269938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crude oil</a:t>
                    </a:r>
                  </a:p>
                </c:rich>
              </c:tx>
              <c:spPr>
                <a:solidFill>
                  <a:sysClr val="window" lastClr="FFFFFF"/>
                </a:solidFill>
              </c:spPr>
              <c:showVal val="1"/>
            </c:dLbl>
            <c:dLbl>
              <c:idx val="1"/>
              <c:layout>
                <c:manualLayout>
                  <c:x val="-0.175365344467641"/>
                  <c:y val="0.0035555555555555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n-Octane</a:t>
                    </a:r>
                  </a:p>
                </c:rich>
              </c:tx>
              <c:showVal val="1"/>
            </c:dLbl>
            <c:showVal val="1"/>
          </c:dLbls>
          <c:xVal>
            <c:numRef>
              <c:f>Sheet1!$B$5</c:f>
              <c:numCache>
                <c:formatCode>General</c:formatCode>
                <c:ptCount val="1"/>
                <c:pt idx="0">
                  <c:v>168.7</c:v>
                </c:pt>
              </c:numCache>
            </c:numRef>
          </c:xVal>
          <c:yVal>
            <c:numRef>
              <c:f>Sheet1!$A$5</c:f>
              <c:numCache>
                <c:formatCode>General</c:formatCode>
                <c:ptCount val="1"/>
                <c:pt idx="0">
                  <c:v>13.0</c:v>
                </c:pt>
              </c:numCache>
            </c:numRef>
          </c:yVal>
        </c:ser>
        <c:axId val="472927480"/>
        <c:axId val="472936120"/>
      </c:scatterChart>
      <c:scatterChart>
        <c:scatterStyle val="lineMarker"/>
        <c:ser>
          <c:idx val="1"/>
          <c:order val="0"/>
          <c:spPr>
            <a:ln w="28575">
              <a:noFill/>
            </a:ln>
          </c:spPr>
          <c:marker>
            <c:symbol val="square"/>
            <c:size val="10"/>
          </c:marker>
          <c:dPt>
            <c:idx val="0"/>
            <c:marker>
              <c:symbol val="circle"/>
              <c:size val="10"/>
              <c:spPr>
                <a:solidFill>
                  <a:sysClr val="window" lastClr="FFFFFF"/>
                </a:solidFill>
              </c:spPr>
            </c:marker>
          </c:dPt>
          <c:dPt>
            <c:idx val="1"/>
            <c:marker>
              <c:symbol val="circle"/>
              <c:size val="10"/>
              <c:spPr>
                <a:solidFill>
                  <a:srgbClr val="F79646">
                    <a:lumMod val="75000"/>
                  </a:srgbClr>
                </a:solidFill>
              </c:spPr>
            </c:marker>
          </c:dPt>
          <c:dLbls>
            <c:dLbl>
              <c:idx val="0"/>
              <c:layout>
                <c:manualLayout>
                  <c:x val="-0.155357836588116"/>
                  <c:y val="0.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n-octane</a:t>
                    </a:r>
                  </a:p>
                </c:rich>
              </c:tx>
              <c:spPr>
                <a:solidFill>
                  <a:sysClr val="window" lastClr="FFFFFF"/>
                </a:solidFill>
              </c:spPr>
              <c:showVal val="1"/>
            </c:dLbl>
            <c:dLbl>
              <c:idx val="1"/>
              <c:delete val="1"/>
            </c:dLbl>
            <c:showVal val="1"/>
          </c:dLbls>
          <c:xVal>
            <c:numRef>
              <c:f>Sheet1!$B$5:$B$6</c:f>
              <c:numCache>
                <c:formatCode>General</c:formatCode>
                <c:ptCount val="2"/>
                <c:pt idx="0">
                  <c:v>168.7</c:v>
                </c:pt>
                <c:pt idx="1">
                  <c:v>257.2</c:v>
                </c:pt>
              </c:numCache>
            </c:numRef>
          </c:xVal>
          <c:yVal>
            <c:numRef>
              <c:f>Sheet1!$D$5:$D$6</c:f>
              <c:numCache>
                <c:formatCode>General</c:formatCode>
                <c:ptCount val="2"/>
                <c:pt idx="0">
                  <c:v>87.0</c:v>
                </c:pt>
                <c:pt idx="1">
                  <c:v>83.0</c:v>
                </c:pt>
              </c:numCache>
            </c:numRef>
          </c:yVal>
        </c:ser>
        <c:axId val="472952824"/>
        <c:axId val="472944904"/>
      </c:scatterChart>
      <c:valAx>
        <c:axId val="472927480"/>
        <c:scaling>
          <c:orientation val="minMax"/>
          <c:max val="300.0"/>
          <c:min val="0.0"/>
        </c:scaling>
        <c:axPos val="b"/>
        <c:minorGridlines>
          <c:spPr>
            <a:ln w="3175"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OMV,  cm</a:t>
                </a:r>
                <a:r>
                  <a:rPr lang="en-US" sz="1200" baseline="30000"/>
                  <a:t>3</a:t>
                </a:r>
                <a:r>
                  <a:rPr lang="en-US" sz="1200"/>
                  <a:t>/g-mole  ~ 50°C</a:t>
                </a:r>
              </a:p>
            </c:rich>
          </c:tx>
          <c:layout>
            <c:manualLayout>
              <c:xMode val="edge"/>
              <c:yMode val="edge"/>
              <c:x val="0.37119074714443"/>
              <c:y val="0.868822481087727"/>
            </c:manualLayout>
          </c:layout>
        </c:title>
        <c:numFmt formatCode="General" sourceLinked="1"/>
        <c:majorTickMark val="cross"/>
        <c:minorTickMark val="in"/>
        <c:tickLblPos val="nextTo"/>
        <c:crossAx val="472936120"/>
        <c:crosses val="autoZero"/>
        <c:crossBetween val="midCat"/>
        <c:majorUnit val="100.0"/>
        <c:minorUnit val="25.0"/>
      </c:valAx>
      <c:valAx>
        <c:axId val="472936120"/>
        <c:scaling>
          <c:orientation val="minMax"/>
          <c:max val="20.0"/>
          <c:min val="10.0"/>
        </c:scaling>
        <c:axPos val="l"/>
        <c:title>
          <c:tx>
            <c:rich>
              <a:bodyPr rot="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B05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r>
                  <a:rPr lang="en-US" sz="1800" b="1" i="0" baseline="0">
                    <a:solidFill>
                      <a:srgbClr val="FF0000"/>
                    </a:solidFill>
                  </a:rPr>
                  <a:t>B-C</a:t>
                </a:r>
                <a:r>
                  <a:rPr lang="en-US" sz="1800" b="1" i="0" baseline="-25000">
                    <a:solidFill>
                      <a:srgbClr val="FF0000"/>
                    </a:solidFill>
                  </a:rPr>
                  <a:t>13 </a:t>
                </a:r>
                <a:r>
                  <a:rPr lang="en-US" sz="1800" b="1" i="0" baseline="0">
                    <a:solidFill>
                      <a:srgbClr val="FF0000"/>
                    </a:solidFill>
                  </a:rPr>
                  <a:t>7E</a:t>
                </a:r>
                <a:endParaRPr lang="en-US" sz="160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185527350597421"/>
              <c:y val="0.141977038146307"/>
            </c:manualLayout>
          </c:layout>
        </c:title>
        <c:numFmt formatCode="General" sourceLinked="0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  <c:crossAx val="472927480"/>
        <c:crosses val="autoZero"/>
        <c:crossBetween val="midCat"/>
      </c:valAx>
      <c:valAx>
        <c:axId val="472944904"/>
        <c:scaling>
          <c:orientation val="maxMin"/>
          <c:max val="90.0"/>
          <c:min val="80.0"/>
        </c:scaling>
        <c:axPos val="r"/>
        <c:majorGridlines>
          <c:spPr>
            <a:ln w="3175"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sz="1600">
                    <a:solidFill>
                      <a:srgbClr val="FF0000"/>
                    </a:solidFill>
                  </a:defRPr>
                </a:pPr>
                <a:r>
                  <a:rPr lang="en-US" sz="1800" b="1" i="0" baseline="0">
                    <a:solidFill>
                      <a:srgbClr val="00B050"/>
                    </a:solidFill>
                  </a:rPr>
                  <a:t>b-C</a:t>
                </a:r>
                <a:r>
                  <a:rPr lang="en-US" sz="1800" b="1" i="0" baseline="-25000">
                    <a:solidFill>
                      <a:srgbClr val="00B050"/>
                    </a:solidFill>
                  </a:rPr>
                  <a:t>23</a:t>
                </a:r>
                <a:r>
                  <a:rPr lang="en-US" sz="1800" b="1" i="0" baseline="0">
                    <a:solidFill>
                      <a:srgbClr val="00B050"/>
                    </a:solidFill>
                  </a:rPr>
                  <a:t> 7P</a:t>
                </a:r>
                <a:endParaRPr lang="en-US" sz="1600">
                  <a:solidFill>
                    <a:srgbClr val="00B050"/>
                  </a:solidFill>
                </a:endParaRPr>
              </a:p>
            </c:rich>
          </c:tx>
          <c:layout>
            <c:manualLayout>
              <c:xMode val="edge"/>
              <c:yMode val="edge"/>
              <c:x val="0.813826620047945"/>
              <c:y val="0.1654374184822"/>
            </c:manualLayout>
          </c:layout>
        </c:title>
        <c:numFmt formatCode="General" sourceLinked="0"/>
        <c:tickLblPos val="nextTo"/>
        <c:spPr>
          <a:ln>
            <a:solidFill>
              <a:srgbClr val="00B050"/>
            </a:solidFill>
          </a:ln>
        </c:spPr>
        <c:txPr>
          <a:bodyPr/>
          <a:lstStyle/>
          <a:p>
            <a:pPr>
              <a:defRPr>
                <a:solidFill>
                  <a:srgbClr val="00B050"/>
                </a:solidFill>
              </a:defRPr>
            </a:pPr>
            <a:endParaRPr lang="en-US"/>
          </a:p>
        </c:txPr>
        <c:crossAx val="472952824"/>
        <c:crosses val="max"/>
        <c:crossBetween val="midCat"/>
      </c:valAx>
      <c:valAx>
        <c:axId val="472952824"/>
        <c:scaling>
          <c:orientation val="minMax"/>
        </c:scaling>
        <c:delete val="1"/>
        <c:axPos val="t"/>
        <c:numFmt formatCode="General" sourceLinked="1"/>
        <c:tickLblPos val="none"/>
        <c:crossAx val="47294490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89525268194344"/>
          <c:y val="0.0648502148910221"/>
          <c:w val="0.645245154829462"/>
          <c:h val="0.792043044619423"/>
        </c:manualLayout>
      </c:layout>
      <c:lineChart>
        <c:grouping val="standard"/>
        <c:ser>
          <c:idx val="3"/>
          <c:order val="0"/>
          <c:spPr>
            <a:ln>
              <a:noFill/>
            </a:ln>
          </c:spPr>
          <c:marker>
            <c:symbol val="circle"/>
            <c:size val="13"/>
            <c:spPr>
              <a:noFill/>
              <a:ln w="25400">
                <a:solidFill>
                  <a:srgbClr val="F79646">
                    <a:lumMod val="75000"/>
                  </a:srgbClr>
                </a:solidFill>
              </a:ln>
            </c:spPr>
          </c:marker>
          <c:cat>
            <c:strRef>
              <c:f>Sheet1!$A$74:$A$84</c:f>
              <c:strCache>
                <c:ptCount val="11"/>
                <c:pt idx="0">
                  <c:v>10/0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0/10</c:v>
                </c:pt>
              </c:strCache>
            </c:strRef>
          </c:cat>
          <c:val>
            <c:numRef>
              <c:f>Sheet1!$F$74:$F$84</c:f>
              <c:numCache>
                <c:formatCode>General</c:formatCode>
                <c:ptCount val="11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</c:numCache>
            </c:numRef>
          </c:val>
        </c:ser>
        <c:ser>
          <c:idx val="2"/>
          <c:order val="1"/>
          <c:spPr>
            <a:ln>
              <a:noFill/>
            </a:ln>
          </c:spPr>
          <c:marker>
            <c:symbol val="triangle"/>
            <c:size val="13"/>
            <c:spPr>
              <a:noFill/>
              <a:ln w="25400"/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0691435077968195"/>
                  <c:y val="0.20895666697789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b="1" i="0" baseline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B</a:t>
                    </a:r>
                    <a:r>
                      <a:rPr lang="en-US" sz="1400" b="1" i="0" baseline="0">
                        <a:solidFill>
                          <a:srgbClr val="C00000"/>
                        </a:solidFill>
                      </a:rPr>
                      <a:t>ø</a:t>
                    </a:r>
                  </a:p>
                  <a:p>
                    <a:pPr>
                      <a:defRPr sz="14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b="1" i="0" baseline="0">
                        <a:solidFill>
                          <a:srgbClr val="C00000"/>
                        </a:solidFill>
                      </a:rPr>
                      <a:t>~7</a:t>
                    </a:r>
                    <a:endParaRPr lang="en-US" sz="700" b="1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0.00269594977098451"/>
                  <c:y val="0.020760636145778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b="1" i="0" baseline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rPr>
                      <a:t>B</a:t>
                    </a:r>
                    <a:r>
                      <a:rPr lang="en-US" sz="1400" b="1" i="0" baseline="0">
                        <a:solidFill>
                          <a:srgbClr val="00B050"/>
                        </a:solidFill>
                      </a:rPr>
                      <a:t>ø</a:t>
                    </a:r>
                  </a:p>
                  <a:p>
                    <a:pPr>
                      <a:defRPr sz="14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b="1" i="0" baseline="0">
                        <a:solidFill>
                          <a:srgbClr val="00B050"/>
                        </a:solidFill>
                      </a:rPr>
                      <a:t>&gt;10</a:t>
                    </a:r>
                    <a:endParaRPr lang="en-US" sz="700" b="1">
                      <a:solidFill>
                        <a:srgbClr val="00B050"/>
                      </a:solidFill>
                    </a:endParaRPr>
                  </a:p>
                </c:rich>
              </c:tx>
              <c:spPr/>
              <c:showVal val="1"/>
            </c:dLbl>
            <c:dLbl>
              <c:idx val="5"/>
              <c:layout>
                <c:manualLayout>
                  <c:x val="-0.26431809994339"/>
                  <c:y val="-0.15445955619184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b="1" i="0" baseline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B</a:t>
                    </a:r>
                    <a:r>
                      <a:rPr lang="en-US" sz="1400" b="1" i="0" baseline="0">
                        <a:solidFill>
                          <a:srgbClr val="C00000"/>
                        </a:solidFill>
                      </a:rPr>
                      <a:t>ø</a:t>
                    </a:r>
                  </a:p>
                  <a:p>
                    <a:pPr>
                      <a:defRPr sz="14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b="1" i="0" baseline="0">
                        <a:solidFill>
                          <a:srgbClr val="C00000"/>
                        </a:solidFill>
                      </a:rPr>
                      <a:t>&gt;10</a:t>
                    </a:r>
                    <a:endParaRPr lang="en-US" sz="700" b="1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0.196679146724307"/>
                  <c:y val="0.38304316703495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b="1" i="0" baseline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rPr>
                      <a:t>B</a:t>
                    </a:r>
                    <a:r>
                      <a:rPr lang="en-US" sz="1400" b="1" i="0" baseline="0">
                        <a:solidFill>
                          <a:srgbClr val="0070C0"/>
                        </a:solidFill>
                      </a:rPr>
                      <a:t>ø</a:t>
                    </a:r>
                  </a:p>
                  <a:p>
                    <a:pPr>
                      <a:defRPr sz="14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b="1" i="0" baseline="0">
                        <a:solidFill>
                          <a:srgbClr val="0070C0"/>
                        </a:solidFill>
                      </a:rPr>
                      <a:t>&gt;10</a:t>
                    </a:r>
                    <a:endParaRPr lang="en-US" sz="1200" b="1">
                      <a:solidFill>
                        <a:srgbClr val="0070C0"/>
                      </a:solidFill>
                    </a:endParaRPr>
                  </a:p>
                </c:rich>
              </c:tx>
              <c:spPr/>
              <c:showVal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.0079810022819173"/>
                  <c:y val="0.0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b="1" i="0" baseline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B-C</a:t>
                    </a:r>
                    <a:r>
                      <a:rPr lang="en-US" sz="1800" b="1" i="0" baseline="-250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23</a:t>
                    </a:r>
                    <a:r>
                      <a:rPr lang="en-US" sz="1800" b="1" i="0" baseline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7P</a:t>
                    </a:r>
                    <a:endParaRPr lang="en-US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Sheet1!$A$74:$A$84</c:f>
              <c:strCache>
                <c:ptCount val="11"/>
                <c:pt idx="0">
                  <c:v>10/0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0/10</c:v>
                </c:pt>
              </c:strCache>
            </c:strRef>
          </c:cat>
          <c:val>
            <c:numRef>
              <c:f>Sheet1!$E$74:$E$84</c:f>
              <c:numCache>
                <c:formatCode>General</c:formatCode>
                <c:ptCount val="11"/>
                <c:pt idx="0">
                  <c:v>3.0</c:v>
                </c:pt>
                <c:pt idx="1">
                  <c:v>3.0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3.0</c:v>
                </c:pt>
                <c:pt idx="6">
                  <c:v>3.0</c:v>
                </c:pt>
                <c:pt idx="7">
                  <c:v>3.0</c:v>
                </c:pt>
                <c:pt idx="8">
                  <c:v>3.0</c:v>
                </c:pt>
                <c:pt idx="9">
                  <c:v>3.0</c:v>
                </c:pt>
                <c:pt idx="10">
                  <c:v>3.0</c:v>
                </c:pt>
              </c:numCache>
            </c:numRef>
          </c:val>
        </c:ser>
        <c:ser>
          <c:idx val="1"/>
          <c:order val="2"/>
          <c:spPr>
            <a:ln>
              <a:noFill/>
            </a:ln>
          </c:spPr>
          <c:marker>
            <c:symbol val="square"/>
            <c:size val="13"/>
            <c:spPr>
              <a:noFill/>
              <a:ln w="25400"/>
            </c:spPr>
          </c:marker>
          <c:dLbls>
            <c:dLbl>
              <c:idx val="10"/>
              <c:layout>
                <c:manualLayout>
                  <c:x val="0.0079810022819173"/>
                  <c:y val="0.0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b="1" i="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b-C</a:t>
                    </a:r>
                    <a:r>
                      <a:rPr lang="en-US" sz="1800" b="1" i="0" baseline="-2500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23</a:t>
                    </a:r>
                    <a:r>
                      <a:rPr lang="en-US" sz="1800" b="1" i="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 7E</a:t>
                    </a:r>
                    <a:endParaRPr lang="en-US">
                      <a:solidFill>
                        <a:schemeClr val="accent6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showVal val="1"/>
            </c:dLbl>
            <c:delete val="1"/>
          </c:dLbls>
          <c:cat>
            <c:strRef>
              <c:f>Sheet1!$A$74:$A$84</c:f>
              <c:strCache>
                <c:ptCount val="11"/>
                <c:pt idx="0">
                  <c:v>10/0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0/10</c:v>
                </c:pt>
              </c:strCache>
            </c:strRef>
          </c:cat>
          <c:val>
            <c:numRef>
              <c:f>Sheet1!$D$74:$D$84</c:f>
              <c:numCache>
                <c:formatCode>General</c:formatCode>
                <c:ptCount val="11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2.0</c:v>
                </c:pt>
              </c:numCache>
            </c:numRef>
          </c:val>
        </c:ser>
        <c:ser>
          <c:idx val="7"/>
          <c:order val="3"/>
          <c:spPr>
            <a:ln w="28575">
              <a:noFill/>
            </a:ln>
          </c:spPr>
          <c:marker>
            <c:symbol val="diamond"/>
            <c:size val="18"/>
            <c:spPr>
              <a:solidFill>
                <a:sysClr val="window" lastClr="FFFFFF"/>
              </a:solidFill>
              <a:ln w="28575">
                <a:solidFill>
                  <a:srgbClr val="4F81BD">
                    <a:shade val="76000"/>
                    <a:shade val="95000"/>
                    <a:satMod val="105000"/>
                  </a:srgbClr>
                </a:solidFill>
              </a:ln>
            </c:spPr>
          </c:marker>
          <c:dLbls>
            <c:dLbl>
              <c:idx val="10"/>
              <c:layout>
                <c:manualLayout>
                  <c:x val="0.00665083523493107"/>
                  <c:y val="0.00238473111123964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b="1" i="0" u="none" strike="noStrike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b-C</a:t>
                    </a:r>
                    <a:r>
                      <a:rPr lang="en-US" sz="1800" b="1" i="0" u="none" strike="noStrike" baseline="-250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23</a:t>
                    </a:r>
                    <a:r>
                      <a:rPr lang="en-US" sz="1800" b="1" i="0" u="none" strike="noStrike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 7P</a:t>
                    </a:r>
                    <a:endParaRPr lang="en-US" sz="1800">
                      <a:solidFill>
                        <a:schemeClr val="accent1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showVal val="1"/>
            </c:dLbl>
            <c:delete val="1"/>
          </c:dLbls>
          <c:cat>
            <c:strRef>
              <c:f>Sheet1!$A$74:$A$84</c:f>
              <c:strCache>
                <c:ptCount val="11"/>
                <c:pt idx="0">
                  <c:v>10/0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0/10</c:v>
                </c:pt>
              </c:strCache>
            </c:strRef>
          </c:cat>
          <c:val>
            <c:numRef>
              <c:f>Sheet1!$C$74:$C$84</c:f>
              <c:numCache>
                <c:formatCode>General</c:formatCode>
                <c:ptCount val="11"/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</c:numCache>
            </c:numRef>
          </c:val>
        </c:ser>
        <c:ser>
          <c:idx val="0"/>
          <c:order val="4"/>
          <c:spPr>
            <a:ln>
              <a:noFill/>
            </a:ln>
          </c:spPr>
          <c:marker>
            <c:symbol val="diamond"/>
            <c:size val="14"/>
            <c:spPr>
              <a:noFill/>
              <a:ln w="25400"/>
            </c:spPr>
          </c:marker>
          <c:dLbls>
            <c:dLbl>
              <c:idx val="0"/>
              <c:layout>
                <c:manualLayout>
                  <c:x val="0.72310247743089"/>
                  <c:y val="-0.518733283410458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b="1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B-C</a:t>
                    </a:r>
                    <a:r>
                      <a:rPr lang="en-US" sz="1800" b="1" baseline="-2500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23</a:t>
                    </a:r>
                    <a:r>
                      <a:rPr lang="en-US" sz="1800" b="1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 7E</a:t>
                    </a:r>
                  </a:p>
                </c:rich>
              </c:tx>
              <c:spPr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0.285683118808112"/>
                  <c:y val="-0.304217894571601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rPr>
                      <a:t>B-C</a:t>
                    </a:r>
                    <a:r>
                      <a:rPr lang="en-US" sz="1800" b="1" baseline="-2500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rPr>
                      <a:t>23</a:t>
                    </a:r>
                    <a:r>
                      <a:rPr lang="en-US" sz="18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rPr>
                      <a:t> 7P</a:t>
                    </a:r>
                  </a:p>
                </c:rich>
              </c:tx>
              <c:spPr/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0.0744225320661905"/>
                  <c:y val="-0.0010102246754700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b-C</a:t>
                    </a:r>
                    <a:r>
                      <a:rPr lang="en-US" sz="1800" b="1" baseline="-250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23</a:t>
                    </a:r>
                    <a:r>
                      <a:rPr lang="en-US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 7P</a:t>
                    </a:r>
                  </a:p>
                </c:rich>
              </c:tx>
              <c:spPr/>
              <c:showVal val="1"/>
            </c:dLbl>
            <c:dLbl>
              <c:idx val="9"/>
              <c:layout>
                <c:manualLayout>
                  <c:x val="0.00562116025548843"/>
                  <c:y val="-0.160503858006725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b-C</a:t>
                    </a:r>
                    <a:r>
                      <a:rPr lang="en-US" sz="1800" b="1" baseline="-25000">
                        <a:latin typeface="Arial" pitchFamily="34" charset="0"/>
                        <a:cs typeface="Arial" pitchFamily="34" charset="0"/>
                      </a:rPr>
                      <a:t>23</a:t>
                    </a:r>
                    <a:r>
                      <a:rPr lang="en-US" sz="1800" b="1">
                        <a:latin typeface="Arial" pitchFamily="34" charset="0"/>
                        <a:cs typeface="Arial" pitchFamily="34" charset="0"/>
                      </a:rPr>
                      <a:t> 7E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Sheet1!$A$74:$A$84</c:f>
              <c:strCache>
                <c:ptCount val="11"/>
                <c:pt idx="0">
                  <c:v>10/0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0/10</c:v>
                </c:pt>
              </c:strCache>
            </c:strRef>
          </c:cat>
          <c:val>
            <c:numRef>
              <c:f>Sheet1!$B$74:$B$84</c:f>
              <c:numCache>
                <c:formatCode>General</c:formatCode>
                <c:ptCount val="11"/>
                <c:pt idx="0">
                  <c:v>1.0</c:v>
                </c:pt>
              </c:numCache>
            </c:numRef>
          </c:val>
        </c:ser>
        <c:ser>
          <c:idx val="4"/>
          <c:order val="5"/>
          <c:marker>
            <c:symbol val="diamond"/>
            <c:size val="13"/>
            <c:spPr>
              <a:solidFill>
                <a:schemeClr val="accent1"/>
              </a:solidFill>
              <a:ln w="15875"/>
            </c:spPr>
          </c:marker>
          <c:dLbls>
            <c:dLbl>
              <c:idx val="0"/>
              <c:layout>
                <c:manualLayout>
                  <c:x val="-0.173896754177548"/>
                  <c:y val="-0.00324409448818898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b-C</a:t>
                    </a:r>
                    <a:r>
                      <a:rPr lang="en-US" sz="1800" b="1" baseline="-25000"/>
                      <a:t>67 </a:t>
                    </a:r>
                    <a:r>
                      <a:rPr lang="en-US" sz="1800" b="1" baseline="0"/>
                      <a:t>7</a:t>
                    </a:r>
                    <a:r>
                      <a:rPr lang="en-US" sz="1800" b="1"/>
                      <a:t>P</a:t>
                    </a:r>
                    <a:endParaRPr lang="en-US" sz="1800" b="1" baseline="-2500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Sheet1!$A$20</c:f>
              <c:numCache>
                <c:formatCode>General</c:formatCode>
                <c:ptCount val="1"/>
                <c:pt idx="0">
                  <c:v>0.0</c:v>
                </c:pt>
              </c:numCache>
            </c:numRef>
          </c:cat>
          <c:val>
            <c:numRef>
              <c:f>Sheet1!$B$20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5"/>
          <c:order val="6"/>
          <c:marker>
            <c:symbol val="square"/>
            <c:size val="13"/>
            <c:spPr>
              <a:solidFill>
                <a:schemeClr val="accent2"/>
              </a:solidFill>
            </c:spPr>
          </c:marker>
          <c:dLbls>
            <c:dLbl>
              <c:idx val="0"/>
              <c:layout>
                <c:manualLayout>
                  <c:x val="-0.174172312002147"/>
                  <c:y val="-0.016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b-C</a:t>
                    </a:r>
                    <a:r>
                      <a:rPr lang="en-US" sz="1800" b="1" i="0" baseline="-25000">
                        <a:latin typeface="Arial" pitchFamily="34" charset="0"/>
                        <a:cs typeface="Arial" pitchFamily="34" charset="0"/>
                      </a:rPr>
                      <a:t>67 </a:t>
                    </a:r>
                    <a:r>
                      <a:rPr lang="en-US" sz="1800" b="1" i="0" baseline="0">
                        <a:latin typeface="Arial" pitchFamily="34" charset="0"/>
                        <a:cs typeface="Arial" pitchFamily="34" charset="0"/>
                      </a:rPr>
                      <a:t>7P</a:t>
                    </a:r>
                    <a:endParaRPr lang="en-US" baseline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Sheet1!$A$20</c:f>
              <c:numCache>
                <c:formatCode>General</c:formatCode>
                <c:ptCount val="1"/>
                <c:pt idx="0">
                  <c:v>0.0</c:v>
                </c:pt>
              </c:numCache>
            </c:numRef>
          </c:cat>
          <c:val>
            <c:numRef>
              <c:f>Sheet1!$C$20</c:f>
              <c:numCache>
                <c:formatCode>General</c:formatCode>
                <c:ptCount val="1"/>
                <c:pt idx="0">
                  <c:v>2.0</c:v>
                </c:pt>
              </c:numCache>
            </c:numRef>
          </c:val>
        </c:ser>
        <c:ser>
          <c:idx val="8"/>
          <c:order val="7"/>
          <c:marker>
            <c:symbol val="circle"/>
            <c:size val="13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55346018156708"/>
                  <c:y val="-0.016929973753280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b="1" i="0" baseline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b-C</a:t>
                    </a:r>
                    <a:r>
                      <a:rPr lang="en-US" sz="1800" b="1" i="0" baseline="-25000">
                        <a:latin typeface="Arial" pitchFamily="34" charset="0"/>
                        <a:cs typeface="Arial" pitchFamily="34" charset="0"/>
                      </a:rPr>
                      <a:t>67</a:t>
                    </a:r>
                    <a:r>
                      <a:rPr lang="en-US" sz="1800" b="1" i="0" baseline="0">
                        <a:latin typeface="Arial" pitchFamily="34" charset="0"/>
                        <a:cs typeface="Arial" pitchFamily="34" charset="0"/>
                      </a:rPr>
                      <a:t>7P</a:t>
                    </a: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Sheet1!$A$20</c:f>
              <c:numCache>
                <c:formatCode>General</c:formatCode>
                <c:ptCount val="1"/>
                <c:pt idx="0">
                  <c:v>0.0</c:v>
                </c:pt>
              </c:numCache>
            </c:numRef>
          </c:cat>
          <c:val>
            <c:numRef>
              <c:f>Sheet1!$E$20</c:f>
              <c:numCache>
                <c:formatCode>General</c:formatCode>
                <c:ptCount val="1"/>
                <c:pt idx="0">
                  <c:v>4.0</c:v>
                </c:pt>
              </c:numCache>
            </c:numRef>
          </c:val>
        </c:ser>
        <c:ser>
          <c:idx val="6"/>
          <c:order val="8"/>
          <c:marker>
            <c:symbol val="triangle"/>
            <c:size val="13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54222187313868"/>
                  <c:y val="-0.0032440944881889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b="1" i="0" baseline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rPr>
                      <a:t>b-C</a:t>
                    </a:r>
                    <a:r>
                      <a:rPr lang="en-US" sz="1800" b="1" i="0" baseline="-25000">
                        <a:latin typeface="Arial" pitchFamily="34" charset="0"/>
                        <a:cs typeface="Arial" pitchFamily="34" charset="0"/>
                      </a:rPr>
                      <a:t>67</a:t>
                    </a:r>
                    <a:r>
                      <a:rPr lang="en-US" sz="1800" b="1" i="0" baseline="0">
                        <a:latin typeface="Arial" pitchFamily="34" charset="0"/>
                        <a:cs typeface="Arial" pitchFamily="34" charset="0"/>
                      </a:rPr>
                      <a:t>7P</a:t>
                    </a: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Sheet1!$A$20</c:f>
              <c:numCache>
                <c:formatCode>General</c:formatCode>
                <c:ptCount val="1"/>
                <c:pt idx="0">
                  <c:v>0.0</c:v>
                </c:pt>
              </c:numCache>
            </c:numRef>
          </c:cat>
          <c:val>
            <c:numRef>
              <c:f>Sheet1!$D$20</c:f>
              <c:numCache>
                <c:formatCode>General</c:formatCode>
                <c:ptCount val="1"/>
                <c:pt idx="0">
                  <c:v>3.0</c:v>
                </c:pt>
              </c:numCache>
            </c:numRef>
          </c:val>
        </c:ser>
        <c:marker val="1"/>
        <c:axId val="475666920"/>
        <c:axId val="475670184"/>
      </c:lineChart>
      <c:catAx>
        <c:axId val="475666920"/>
        <c:scaling>
          <c:orientation val="minMax"/>
        </c:scaling>
        <c:axPos val="b"/>
        <c:numFmt formatCode="#,##0;\-#,##0" sourceLinked="0"/>
        <c:minorTickMark val="in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5670184"/>
        <c:crosses val="autoZero"/>
        <c:lblAlgn val="ctr"/>
        <c:lblOffset val="100"/>
        <c:tickLblSkip val="1"/>
        <c:tickMarkSkip val="1"/>
      </c:catAx>
      <c:valAx>
        <c:axId val="475670184"/>
        <c:scaling>
          <c:orientation val="minMax"/>
        </c:scaling>
        <c:delete val="1"/>
        <c:axPos val="l"/>
        <c:numFmt formatCode="General" sourceLinked="1"/>
        <c:tickLblPos val="none"/>
        <c:crossAx val="475666920"/>
        <c:crossesAt val="1.0"/>
        <c:crossBetween val="midCat"/>
      </c:valAx>
      <c:spPr>
        <a:ln>
          <a:solidFill>
            <a:srgbClr val="9BBB59">
              <a:lumMod val="50000"/>
            </a:srgbClr>
          </a:solidFill>
        </a:ln>
      </c:spPr>
    </c:plotArea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64393071191336"/>
          <c:y val="0.0985174730517177"/>
          <c:w val="0.658202877905212"/>
          <c:h val="0.691010746298222"/>
        </c:manualLayout>
      </c:layout>
      <c:lineChart>
        <c:grouping val="standard"/>
        <c:ser>
          <c:idx val="0"/>
          <c:order val="0"/>
          <c:tx>
            <c:strRef>
              <c:f>Sheet2!$E$1</c:f>
              <c:strCache>
                <c:ptCount val="1"/>
                <c:pt idx="0">
                  <c:v>Clear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4"/>
            <c:spPr>
              <a:solidFill>
                <a:schemeClr val="bg1"/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Pt>
            <c:idx val="7"/>
            <c:marker>
              <c:spPr>
                <a:solidFill>
                  <a:srgbClr val="1F497D">
                    <a:lumMod val="20000"/>
                    <a:lumOff val="80000"/>
                    <a:alpha val="74000"/>
                  </a:srgbClr>
                </a:solidFill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c:spPr>
            </c:marker>
          </c:dPt>
          <c:dLbls>
            <c:dLbl>
              <c:idx val="0"/>
              <c:layout>
                <c:manualLayout>
                  <c:x val="-0.112233445566779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SW</a:t>
                    </a:r>
                    <a:endParaRPr lang="en-US"/>
                  </a:p>
                </c:rich>
              </c:tx>
              <c:showVal val="1"/>
            </c:dLbl>
            <c:delete val="1"/>
          </c:dLbls>
          <c:cat>
            <c:strRef>
              <c:f>Sheet2!$A$6:$A$16</c:f>
              <c:strCache>
                <c:ptCount val="11"/>
                <c:pt idx="0">
                  <c:v>b-C23 7E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b-C67 7P</c:v>
                </c:pt>
              </c:strCache>
            </c:strRef>
          </c:cat>
          <c:val>
            <c:numRef>
              <c:f>Sheet2!$B$6:$B$16</c:f>
              <c:numCache>
                <c:formatCode>General</c:formatCode>
                <c:ptCount val="11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Sheet2!$E$1</c:f>
              <c:strCache>
                <c:ptCount val="1"/>
                <c:pt idx="0">
                  <c:v>Clear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4"/>
            <c:spPr>
              <a:noFill/>
              <a:ln w="25400">
                <a:solidFill>
                  <a:srgbClr val="1F497D">
                    <a:lumMod val="60000"/>
                    <a:lumOff val="40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0.130190796857464"/>
                  <c:y val="-0.00356983439341486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2*SW</a:t>
                    </a:r>
                    <a:endParaRPr lang="en-US"/>
                  </a:p>
                </c:rich>
              </c:tx>
              <c:showVal val="1"/>
            </c:dLbl>
            <c:delete val="1"/>
          </c:dLbls>
          <c:cat>
            <c:strRef>
              <c:f>Sheet2!$A$6:$A$16</c:f>
              <c:strCache>
                <c:ptCount val="11"/>
                <c:pt idx="0">
                  <c:v>b-C23 7E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b-C67 7P</c:v>
                </c:pt>
              </c:strCache>
            </c:strRef>
          </c:cat>
          <c:val>
            <c:numRef>
              <c:f>Sheet2!$E$6:$E$16</c:f>
              <c:numCache>
                <c:formatCode>General</c:formatCode>
                <c:ptCount val="11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</c:numCache>
            </c:numRef>
          </c:val>
        </c:ser>
        <c:ser>
          <c:idx val="4"/>
          <c:order val="2"/>
          <c:tx>
            <c:strRef>
              <c:f>Sheet2!$E$1</c:f>
              <c:strCache>
                <c:ptCount val="1"/>
                <c:pt idx="0">
                  <c:v>Clear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4"/>
            <c:spPr>
              <a:noFill/>
              <a:ln w="25400">
                <a:solidFill>
                  <a:srgbClr val="1F497D">
                    <a:lumMod val="60000"/>
                    <a:lumOff val="40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0.134680311425718"/>
                  <c:y val="-0.00380398179890421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3*SW</a:t>
                    </a:r>
                    <a:endParaRPr lang="en-US"/>
                  </a:p>
                </c:rich>
              </c:tx>
              <c:showVal val="1"/>
            </c:dLbl>
            <c:delete val="1"/>
          </c:dLbls>
          <c:cat>
            <c:strRef>
              <c:f>Sheet2!$A$6:$A$16</c:f>
              <c:strCache>
                <c:ptCount val="11"/>
                <c:pt idx="0">
                  <c:v>b-C23 7E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b-C67 7P</c:v>
                </c:pt>
              </c:strCache>
            </c:strRef>
          </c:cat>
          <c:val>
            <c:numRef>
              <c:f>Sheet2!$I$6:$I$16</c:f>
              <c:numCache>
                <c:formatCode>General</c:formatCode>
                <c:ptCount val="11"/>
                <c:pt idx="0">
                  <c:v>3.0</c:v>
                </c:pt>
                <c:pt idx="1">
                  <c:v>3.0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</c:numCache>
            </c:numRef>
          </c:val>
        </c:ser>
        <c:ser>
          <c:idx val="6"/>
          <c:order val="3"/>
          <c:tx>
            <c:strRef>
              <c:f>Sheet2!$E$2</c:f>
              <c:strCache>
                <c:ptCount val="1"/>
                <c:pt idx="0">
                  <c:v>Cloudy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4"/>
            <c:spPr>
              <a:solidFill>
                <a:srgbClr val="4F81BD">
                  <a:lumMod val="60000"/>
                  <a:lumOff val="40000"/>
                  <a:alpha val="45000"/>
                </a:srgbClr>
              </a:solidFill>
              <a:ln w="25400">
                <a:solidFill>
                  <a:schemeClr val="accent1"/>
                </a:solidFill>
              </a:ln>
            </c:spPr>
          </c:marker>
          <c:cat>
            <c:strRef>
              <c:f>Sheet2!$A$6:$A$16</c:f>
              <c:strCache>
                <c:ptCount val="11"/>
                <c:pt idx="0">
                  <c:v>b-C23 7E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b-C67 7P</c:v>
                </c:pt>
              </c:strCache>
            </c:strRef>
          </c:cat>
          <c:val>
            <c:numRef>
              <c:f>Sheet2!$C$6:$C$16</c:f>
              <c:numCache>
                <c:formatCode>General</c:formatCode>
                <c:ptCount val="11"/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</c:numCache>
            </c:numRef>
          </c:val>
        </c:ser>
        <c:ser>
          <c:idx val="5"/>
          <c:order val="4"/>
          <c:tx>
            <c:strRef>
              <c:f>Sheet2!$E$2</c:f>
              <c:strCache>
                <c:ptCount val="1"/>
                <c:pt idx="0">
                  <c:v>Cloudy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4"/>
            <c:spPr>
              <a:solidFill>
                <a:srgbClr val="1F497D">
                  <a:lumMod val="60000"/>
                  <a:lumOff val="40000"/>
                  <a:alpha val="50000"/>
                </a:srgbClr>
              </a:solidFill>
              <a:ln w="25400">
                <a:solidFill>
                  <a:srgbClr val="1F497D">
                    <a:lumMod val="60000"/>
                    <a:lumOff val="40000"/>
                  </a:srgbClr>
                </a:solidFill>
              </a:ln>
            </c:spPr>
          </c:marker>
          <c:cat>
            <c:strRef>
              <c:f>Sheet2!$A$6:$A$16</c:f>
              <c:strCache>
                <c:ptCount val="11"/>
                <c:pt idx="0">
                  <c:v>b-C23 7E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b-C67 7P</c:v>
                </c:pt>
              </c:strCache>
            </c:strRef>
          </c:cat>
          <c:val>
            <c:numRef>
              <c:f>Sheet2!$J$6:$J$16</c:f>
              <c:numCache>
                <c:formatCode>General</c:formatCode>
                <c:ptCount val="11"/>
                <c:pt idx="5">
                  <c:v>3.0</c:v>
                </c:pt>
                <c:pt idx="6">
                  <c:v>3.0</c:v>
                </c:pt>
                <c:pt idx="7">
                  <c:v>3.0</c:v>
                </c:pt>
                <c:pt idx="8">
                  <c:v>3.0</c:v>
                </c:pt>
                <c:pt idx="9">
                  <c:v>3.0</c:v>
                </c:pt>
                <c:pt idx="10">
                  <c:v>3.0</c:v>
                </c:pt>
              </c:numCache>
            </c:numRef>
          </c:val>
        </c:ser>
        <c:ser>
          <c:idx val="7"/>
          <c:order val="5"/>
          <c:tx>
            <c:strRef>
              <c:f>Sheet2!$E$2</c:f>
              <c:strCache>
                <c:ptCount val="1"/>
                <c:pt idx="0">
                  <c:v>Cloudy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4"/>
            <c:spPr>
              <a:solidFill>
                <a:srgbClr val="4F81BD">
                  <a:alpha val="53000"/>
                </a:srgbClr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Pt>
            <c:idx val="10"/>
            <c:marker>
              <c:spPr>
                <a:solidFill>
                  <a:srgbClr val="4F81BD">
                    <a:alpha val="50000"/>
                  </a:srgbClr>
                </a:solidFill>
                <a:ln w="25400">
                  <a:solidFill>
                    <a:srgbClr val="1F497D">
                      <a:lumMod val="60000"/>
                      <a:lumOff val="40000"/>
                    </a:srgbClr>
                  </a:solidFill>
                </a:ln>
              </c:spPr>
            </c:marker>
          </c:dPt>
          <c:cat>
            <c:strRef>
              <c:f>Sheet2!$A$6:$A$16</c:f>
              <c:strCache>
                <c:ptCount val="11"/>
                <c:pt idx="0">
                  <c:v>b-C23 7E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b-C67 7P</c:v>
                </c:pt>
              </c:strCache>
            </c:strRef>
          </c:cat>
          <c:val>
            <c:numRef>
              <c:f>Sheet2!$F$6:$F$16</c:f>
              <c:numCache>
                <c:formatCode>General</c:formatCode>
                <c:ptCount val="11"/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2.0</c:v>
                </c:pt>
              </c:numCache>
            </c:numRef>
          </c:val>
        </c:ser>
        <c:marker val="1"/>
        <c:axId val="473038264"/>
        <c:axId val="473041560"/>
      </c:lineChart>
      <c:catAx>
        <c:axId val="473038264"/>
        <c:scaling>
          <c:orientation val="minMax"/>
        </c:scaling>
        <c:axPos val="b"/>
        <c:numFmt formatCode="@" sourceLinked="0"/>
        <c:tickLblPos val="nextTo"/>
        <c:txPr>
          <a:bodyPr rot="2640000" vert="horz"/>
          <a:lstStyle/>
          <a:p>
            <a:pPr>
              <a:defRPr sz="1800"/>
            </a:pPr>
            <a:endParaRPr lang="en-US"/>
          </a:p>
        </c:txPr>
        <c:crossAx val="473041560"/>
        <c:crosses val="autoZero"/>
        <c:lblAlgn val="ctr"/>
        <c:lblOffset val="100"/>
        <c:tickLblSkip val="1"/>
      </c:catAx>
      <c:valAx>
        <c:axId val="473041560"/>
        <c:scaling>
          <c:orientation val="minMax"/>
          <c:max val="5.0"/>
          <c:min val="0.0"/>
        </c:scaling>
        <c:axPos val="l"/>
        <c:numFmt formatCode="General" sourceLinked="1"/>
        <c:tickLblPos val="none"/>
        <c:crossAx val="473038264"/>
        <c:crosses val="autoZero"/>
        <c:crossBetween val="midCat"/>
        <c:majorUnit val="1.0"/>
        <c:minorUnit val="1.0"/>
        <c:dispUnits>
          <c:builtInUnit val="millions"/>
        </c:dispUnits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595256869097529"/>
          <c:y val="0.12303141352614"/>
          <c:w val="0.166950886098813"/>
          <c:h val="0.140544310233472"/>
        </c:manualLayout>
      </c:layout>
      <c:spPr>
        <a:solidFill>
          <a:schemeClr val="bg1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0.17582</cdr:x>
      <cdr:y>0.15825</cdr:y>
    </cdr:from>
    <cdr:to>
      <cdr:x>0.86184</cdr:x>
      <cdr:y>0.68446</cdr:y>
    </cdr:to>
    <cdr:sp macro="" textlink="">
      <cdr:nvSpPr>
        <cdr:cNvPr id="15" name="Freeform 14"/>
        <cdr:cNvSpPr/>
      </cdr:nvSpPr>
      <cdr:spPr>
        <a:xfrm xmlns:a="http://schemas.openxmlformats.org/drawingml/2006/main">
          <a:off x="1066800" y="776288"/>
          <a:ext cx="4162375" cy="2581257"/>
        </a:xfrm>
        <a:custGeom xmlns:a="http://schemas.openxmlformats.org/drawingml/2006/main">
          <a:avLst/>
          <a:gdLst>
            <a:gd name="connsiteX0" fmla="*/ 19050 w 4162425"/>
            <a:gd name="connsiteY0" fmla="*/ 0 h 2581275"/>
            <a:gd name="connsiteX1" fmla="*/ 0 w 4162425"/>
            <a:gd name="connsiteY1" fmla="*/ 2581275 h 2581275"/>
            <a:gd name="connsiteX2" fmla="*/ 4143375 w 4162425"/>
            <a:gd name="connsiteY2" fmla="*/ 1552575 h 2581275"/>
            <a:gd name="connsiteX3" fmla="*/ 4162425 w 4162425"/>
            <a:gd name="connsiteY3" fmla="*/ 9525 h 2581275"/>
            <a:gd name="connsiteX4" fmla="*/ 76200 w 4162425"/>
            <a:gd name="connsiteY4" fmla="*/ 0 h 2581275"/>
            <a:gd name="connsiteX5" fmla="*/ 76200 w 4162425"/>
            <a:gd name="connsiteY5" fmla="*/ 0 h 2581275"/>
            <a:gd name="connsiteX6" fmla="*/ 76200 w 4162425"/>
            <a:gd name="connsiteY6" fmla="*/ 0 h 2581275"/>
            <a:gd name="connsiteX7" fmla="*/ 19050 w 4162425"/>
            <a:gd name="connsiteY7" fmla="*/ 0 h 258127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4162425" h="2581275">
              <a:moveTo>
                <a:pt x="19050" y="0"/>
              </a:moveTo>
              <a:lnTo>
                <a:pt x="0" y="2581275"/>
              </a:lnTo>
              <a:lnTo>
                <a:pt x="4143375" y="1552575"/>
              </a:lnTo>
              <a:lnTo>
                <a:pt x="4162425" y="9525"/>
              </a:lnTo>
              <a:lnTo>
                <a:pt x="76200" y="0"/>
              </a:lnTo>
              <a:lnTo>
                <a:pt x="76200" y="0"/>
              </a:lnTo>
              <a:lnTo>
                <a:pt x="76200" y="0"/>
              </a:lnTo>
              <a:lnTo>
                <a:pt x="19050" y="0"/>
              </a:lnTo>
              <a:close/>
            </a:path>
          </a:pathLst>
        </a:custGeom>
        <a:solidFill xmlns:a="http://schemas.openxmlformats.org/drawingml/2006/main">
          <a:schemeClr val="accent3">
            <a:lumMod val="60000"/>
            <a:lumOff val="40000"/>
            <a:alpha val="41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0.11146</cdr:x>
      <cdr:y>0.07669</cdr:y>
    </cdr:from>
    <cdr:to>
      <cdr:x>0.91635</cdr:x>
      <cdr:y>0.17476</cdr:y>
    </cdr:to>
    <cdr:grpSp>
      <cdr:nvGrpSpPr>
        <cdr:cNvPr id="7" name="Group 6"/>
        <cdr:cNvGrpSpPr/>
      </cdr:nvGrpSpPr>
      <cdr:grpSpPr>
        <a:xfrm xmlns:a="http://schemas.openxmlformats.org/drawingml/2006/main">
          <a:off x="676275" y="376193"/>
          <a:ext cx="4883610" cy="481070"/>
          <a:chOff x="863399" y="311026"/>
          <a:chExt cx="4667250" cy="323850"/>
        </a:xfrm>
      </cdr:grpSpPr>
      <cdr:grpSp>
        <cdr:nvGrpSpPr>
          <cdr:cNvPr id="6" name="Group 5"/>
          <cdr:cNvGrpSpPr/>
        </cdr:nvGrpSpPr>
        <cdr:grpSpPr>
          <a:xfrm xmlns:a="http://schemas.openxmlformats.org/drawingml/2006/main">
            <a:off x="863399" y="311026"/>
            <a:ext cx="4667250" cy="323850"/>
            <a:chOff x="863399" y="311026"/>
            <a:chExt cx="4667250" cy="323850"/>
          </a:xfrm>
        </cdr:grpSpPr>
        <cdr:sp macro="" textlink="">
          <cdr:nvSpPr>
            <cdr:cNvPr id="2" name="TextBox 1"/>
            <cdr:cNvSpPr txBox="1"/>
          </cdr:nvSpPr>
          <cdr:spPr>
            <a:xfrm xmlns:a="http://schemas.openxmlformats.org/drawingml/2006/main">
              <a:off x="863399" y="311026"/>
              <a:ext cx="4667250" cy="323850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/>
            <a:p xmlns:a="http://schemas.openxmlformats.org/drawingml/2006/main">
              <a:r>
                <a:rPr lang="en-US" sz="105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100      90        80         70       60        50         40        30        20        10         0</a:t>
              </a:r>
            </a:p>
          </cdr:txBody>
        </cdr:sp>
      </cdr:grpSp>
    </cdr:grpSp>
  </cdr:relSizeAnchor>
  <cdr:relSizeAnchor xmlns:cdr="http://schemas.openxmlformats.org/drawingml/2006/chartDrawing">
    <cdr:from>
      <cdr:x>0.70016</cdr:x>
      <cdr:y>0.92039</cdr:y>
    </cdr:from>
    <cdr:to>
      <cdr:x>0.78179</cdr:x>
      <cdr:y>0.92427</cdr:y>
    </cdr:to>
    <cdr:sp macro="" textlink="">
      <cdr:nvSpPr>
        <cdr:cNvPr id="12" name="Straight Arrow Connector 11"/>
        <cdr:cNvSpPr/>
      </cdr:nvSpPr>
      <cdr:spPr>
        <a:xfrm xmlns:a="http://schemas.openxmlformats.org/drawingml/2006/main">
          <a:off x="4248151" y="4514850"/>
          <a:ext cx="495300" cy="1905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FF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0.2606</cdr:x>
      <cdr:y>0.05631</cdr:y>
    </cdr:from>
    <cdr:to>
      <cdr:x>0.36421</cdr:x>
      <cdr:y>0.05825</cdr:y>
    </cdr:to>
    <cdr:sp macro="" textlink="">
      <cdr:nvSpPr>
        <cdr:cNvPr id="14" name="Straight Arrow Connector 13"/>
        <cdr:cNvSpPr/>
      </cdr:nvSpPr>
      <cdr:spPr>
        <a:xfrm xmlns:a="http://schemas.openxmlformats.org/drawingml/2006/main" flipH="1" flipV="1">
          <a:off x="1581151" y="276225"/>
          <a:ext cx="628650" cy="9525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FF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0.16798</cdr:x>
      <cdr:y>0.54369</cdr:y>
    </cdr:from>
    <cdr:to>
      <cdr:x>0.854</cdr:x>
      <cdr:y>0.82913</cdr:y>
    </cdr:to>
    <cdr:sp macro="" textlink="">
      <cdr:nvSpPr>
        <cdr:cNvPr id="16" name="Freeform 15"/>
        <cdr:cNvSpPr/>
      </cdr:nvSpPr>
      <cdr:spPr>
        <a:xfrm xmlns:a="http://schemas.openxmlformats.org/drawingml/2006/main">
          <a:off x="1019176" y="2667000"/>
          <a:ext cx="4162425" cy="1400175"/>
        </a:xfrm>
        <a:custGeom xmlns:a="http://schemas.openxmlformats.org/drawingml/2006/main">
          <a:avLst/>
          <a:gdLst>
            <a:gd name="connsiteX0" fmla="*/ 0 w 4162425"/>
            <a:gd name="connsiteY0" fmla="*/ 1019175 h 1400175"/>
            <a:gd name="connsiteX1" fmla="*/ 9525 w 4162425"/>
            <a:gd name="connsiteY1" fmla="*/ 1400175 h 1400175"/>
            <a:gd name="connsiteX2" fmla="*/ 4152900 w 4162425"/>
            <a:gd name="connsiteY2" fmla="*/ 1371600 h 1400175"/>
            <a:gd name="connsiteX3" fmla="*/ 4162425 w 4162425"/>
            <a:gd name="connsiteY3" fmla="*/ 0 h 1400175"/>
            <a:gd name="connsiteX4" fmla="*/ 0 w 4162425"/>
            <a:gd name="connsiteY4" fmla="*/ 1019175 h 140017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4162425" h="1400175">
              <a:moveTo>
                <a:pt x="0" y="1019175"/>
              </a:moveTo>
              <a:lnTo>
                <a:pt x="9525" y="1400175"/>
              </a:lnTo>
              <a:lnTo>
                <a:pt x="4152900" y="1371600"/>
              </a:lnTo>
              <a:lnTo>
                <a:pt x="4162425" y="0"/>
              </a:lnTo>
              <a:lnTo>
                <a:pt x="0" y="1019175"/>
              </a:lnTo>
              <a:close/>
            </a:path>
          </a:pathLst>
        </a:custGeom>
        <a:solidFill xmlns:a="http://schemas.openxmlformats.org/drawingml/2006/main">
          <a:srgbClr val="FF0000">
            <a:alpha val="12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BBD93DB-10B8-44B7-8B33-44F707CC648F}" type="datetimeFigureOut">
              <a:rPr lang="en-US"/>
              <a:pPr/>
              <a:t>4/20/14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4739C04-5FDE-408E-AE4F-C1144FA3B6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5948861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9C43FDE-500C-4DB7-B7CA-B28162BFFBB7}" type="datetimeFigureOut">
              <a:rPr lang="en-US"/>
              <a:pPr/>
              <a:t>4/20/14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911447F-9273-4986-AB18-B64FAAD8FD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348376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447F-9273-4986-AB18-B64FAAD8FD9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447F-9273-4986-AB18-B64FAAD8FD9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447F-9273-4986-AB18-B64FAAD8FD9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447F-9273-4986-AB18-B64FAAD8FD9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447F-9273-4986-AB18-B64FAAD8FD9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447F-9273-4986-AB18-B64FAAD8FD9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46B71F-C563-475A-A80E-39146CA1DE13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447F-9273-4986-AB18-B64FAAD8FD9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447F-9273-4986-AB18-B64FAAD8FD9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447F-9273-4986-AB18-B64FAAD8FD9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447F-9273-4986-AB18-B64FAAD8FD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447F-9273-4986-AB18-B64FAAD8FD9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447F-9273-4986-AB18-B64FAAD8FD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59010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447F-9273-4986-AB18-B64FAAD8FD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447F-9273-4986-AB18-B64FAAD8FD9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447F-9273-4986-AB18-B64FAAD8FD9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447F-9273-4986-AB18-B64FAAD8FD9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Outline/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PT_4x3_bg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PPT_4x3_bg_01.ps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42900" y="6858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 smtClean="0"/>
              <a:t>Effects </a:t>
            </a:r>
            <a:r>
              <a:rPr lang="en-US" sz="2800" b="1" dirty="0"/>
              <a:t>of Hardness and Cosurfactant on Phase Behavior of Alcohol-Free Alkyl Propoxylated Sulfate Systems</a:t>
            </a:r>
            <a:endParaRPr lang="en-US" sz="2800" dirty="0"/>
          </a:p>
          <a:p>
            <a:pPr algn="ctr"/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228600" y="2362200"/>
            <a:ext cx="8915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hangingPunct="0"/>
            <a:r>
              <a:rPr lang="en-US" sz="2000" b="1" dirty="0"/>
              <a:t>Maura C. Puerto, </a:t>
            </a:r>
            <a:r>
              <a:rPr lang="en-US" sz="2000" b="1" dirty="0" smtClean="0"/>
              <a:t>Clarence A. Miller and George </a:t>
            </a:r>
            <a:r>
              <a:rPr lang="en-US" sz="2000" b="1" dirty="0"/>
              <a:t>J. </a:t>
            </a:r>
            <a:r>
              <a:rPr lang="en-US" sz="2000" b="1" dirty="0" smtClean="0"/>
              <a:t>Hirasaki</a:t>
            </a:r>
          </a:p>
          <a:p>
            <a:pPr algn="ctr" hangingPunct="0"/>
            <a:r>
              <a:rPr lang="en-US" sz="2000" dirty="0" smtClean="0"/>
              <a:t> </a:t>
            </a:r>
            <a:r>
              <a:rPr lang="en-US" sz="2000" b="1" dirty="0"/>
              <a:t>Rice </a:t>
            </a:r>
            <a:r>
              <a:rPr lang="en-US" sz="2000" b="1" dirty="0" smtClean="0"/>
              <a:t>University</a:t>
            </a:r>
          </a:p>
          <a:p>
            <a:pPr algn="ctr" hangingPunct="0"/>
            <a:endParaRPr lang="en-US" sz="2000" b="1" dirty="0" smtClean="0"/>
          </a:p>
          <a:p>
            <a:pPr algn="ctr" hangingPunct="0"/>
            <a:r>
              <a:rPr lang="en-US" sz="2000" dirty="0" smtClean="0"/>
              <a:t> </a:t>
            </a:r>
            <a:r>
              <a:rPr lang="en-US" sz="2000" b="1" dirty="0"/>
              <a:t>Carmen </a:t>
            </a:r>
            <a:r>
              <a:rPr lang="en-US" sz="2000" b="1" dirty="0" err="1"/>
              <a:t>Reznik</a:t>
            </a:r>
            <a:r>
              <a:rPr lang="en-US" sz="2000" b="1" dirty="0"/>
              <a:t>, Sheila </a:t>
            </a:r>
            <a:r>
              <a:rPr lang="en-US" sz="2000" b="1" dirty="0" err="1"/>
              <a:t>Dubey</a:t>
            </a:r>
            <a:r>
              <a:rPr lang="en-US" sz="2000" b="1" dirty="0"/>
              <a:t>, Julian R. </a:t>
            </a:r>
            <a:r>
              <a:rPr lang="en-US" sz="2000" b="1" dirty="0" smtClean="0"/>
              <a:t>Barnes </a:t>
            </a:r>
            <a:r>
              <a:rPr lang="en-US" sz="2000" b="1" dirty="0"/>
              <a:t>and </a:t>
            </a:r>
            <a:r>
              <a:rPr lang="en-US" sz="2000" b="1" dirty="0" err="1"/>
              <a:t>Sjoerd</a:t>
            </a:r>
            <a:r>
              <a:rPr lang="en-US" sz="2000" b="1" dirty="0"/>
              <a:t> </a:t>
            </a:r>
            <a:r>
              <a:rPr lang="en-US" sz="2000" b="1" dirty="0" err="1" smtClean="0"/>
              <a:t>vanKuijk</a:t>
            </a:r>
            <a:r>
              <a:rPr lang="en-US" sz="2000" dirty="0" smtClean="0"/>
              <a:t> </a:t>
            </a:r>
            <a:r>
              <a:rPr lang="en-US" sz="2000" b="1" dirty="0"/>
              <a:t>Shell Global </a:t>
            </a:r>
            <a:r>
              <a:rPr lang="en-US" sz="2000" b="1" dirty="0" smtClean="0"/>
              <a:t>Solutions</a:t>
            </a:r>
          </a:p>
          <a:p>
            <a:pPr algn="ctr" hangingPunct="0"/>
            <a:endParaRPr lang="en-US" sz="2000" b="1" dirty="0" smtClean="0"/>
          </a:p>
          <a:p>
            <a:pPr algn="ctr" hangingPunct="0"/>
            <a:r>
              <a:rPr lang="en-US" sz="2000" b="1" dirty="0" smtClean="0"/>
              <a:t>Presented at Annual Meeting of Rice University Consortium </a:t>
            </a:r>
          </a:p>
          <a:p>
            <a:pPr algn="ctr" hangingPunct="0"/>
            <a:r>
              <a:rPr lang="en-US" sz="2000" b="1" dirty="0" smtClean="0"/>
              <a:t>on Processes in Porous Media, April 21, 2014</a:t>
            </a:r>
          </a:p>
          <a:p>
            <a:pPr algn="ctr" hangingPunct="0"/>
            <a:endParaRPr lang="en-US" sz="2000" b="1" dirty="0" smtClean="0"/>
          </a:p>
          <a:p>
            <a:pPr algn="ctr" hangingPunct="0"/>
            <a:r>
              <a:rPr lang="en-US" sz="2000" b="1" dirty="0" smtClean="0"/>
              <a:t>Based on SPE 169096-MS presented at SPE Symposium on IOR</a:t>
            </a:r>
          </a:p>
          <a:p>
            <a:pPr algn="ctr" hangingPunct="0"/>
            <a:r>
              <a:rPr lang="en-US" sz="2000" b="1" dirty="0" smtClean="0"/>
              <a:t>Tulsa, OK, April 14-16, 2014</a:t>
            </a:r>
          </a:p>
          <a:p>
            <a:pPr algn="ctr" hangingPunct="0"/>
            <a:endParaRPr lang="en-US" sz="2000" b="1" dirty="0" smtClean="0"/>
          </a:p>
          <a:p>
            <a:pPr algn="ctr" hangingPunct="0"/>
            <a:endParaRPr lang="en-US" sz="2000" b="1" dirty="0"/>
          </a:p>
        </p:txBody>
      </p:sp>
      <p:pic>
        <p:nvPicPr>
          <p:cNvPr id="4" name="irc_mi" descr="http://staff.rice.edu/images/styleguide/RiceLogo_TMRGB72DP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842292"/>
            <a:ext cx="2791883" cy="101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895600" y="976312"/>
          <a:ext cx="6067425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3"/>
          <p:cNvSpPr txBox="1"/>
          <p:nvPr/>
        </p:nvSpPr>
        <p:spPr>
          <a:xfrm>
            <a:off x="5105400" y="2514600"/>
            <a:ext cx="1790698" cy="295274"/>
          </a:xfrm>
          <a:prstGeom prst="rect">
            <a:avLst/>
          </a:prstGeom>
          <a:solidFill>
            <a:schemeClr val="lt1">
              <a:alpha val="15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WINSOR  TYPE I</a:t>
            </a:r>
          </a:p>
        </p:txBody>
      </p:sp>
      <p:sp>
        <p:nvSpPr>
          <p:cNvPr id="4" name="TextBox 24"/>
          <p:cNvSpPr txBox="1"/>
          <p:nvPr/>
        </p:nvSpPr>
        <p:spPr>
          <a:xfrm>
            <a:off x="5486400" y="4419600"/>
            <a:ext cx="1990726" cy="361949"/>
          </a:xfrm>
          <a:prstGeom prst="rect">
            <a:avLst/>
          </a:prstGeom>
          <a:solidFill>
            <a:srgbClr val="FF0000">
              <a:alpha val="0"/>
            </a:srgb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WINSOR  TYPE II</a:t>
            </a:r>
          </a:p>
        </p:txBody>
      </p:sp>
      <p:sp>
        <p:nvSpPr>
          <p:cNvPr id="6" name="TextBox 17"/>
          <p:cNvSpPr txBox="1"/>
          <p:nvPr/>
        </p:nvSpPr>
        <p:spPr>
          <a:xfrm>
            <a:off x="3903945" y="3429000"/>
            <a:ext cx="1336109" cy="328612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Dilution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path</a:t>
            </a:r>
          </a:p>
        </p:txBody>
      </p:sp>
      <p:sp>
        <p:nvSpPr>
          <p:cNvPr id="7" name="Oval 6"/>
          <p:cNvSpPr/>
          <p:nvPr/>
        </p:nvSpPr>
        <p:spPr>
          <a:xfrm>
            <a:off x="3733800" y="3962400"/>
            <a:ext cx="228600" cy="2047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191000" y="3962400"/>
            <a:ext cx="762000" cy="152400"/>
          </a:xfrm>
          <a:prstGeom prst="rightArrow">
            <a:avLst/>
          </a:prstGeom>
          <a:solidFill>
            <a:sysClr val="window" lastClr="FFFFFF"/>
          </a:solidFill>
          <a:ln w="222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523256"/>
            <a:ext cx="2895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2000" b="1" dirty="0" smtClean="0">
                <a:solidFill>
                  <a:srgbClr val="4F81BD"/>
                </a:solidFill>
                <a:cs typeface="Arial" pitchFamily="34" charset="0"/>
              </a:rPr>
              <a:t>Possible Aqueous</a:t>
            </a:r>
            <a:r>
              <a:rPr lang="en-US" sz="2000" b="1" u="sng" dirty="0" smtClean="0">
                <a:solidFill>
                  <a:srgbClr val="4F81BD"/>
                </a:solidFill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4F81BD"/>
                </a:solidFill>
                <a:cs typeface="Arial" pitchFamily="34" charset="0"/>
              </a:rPr>
              <a:t>Injection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blend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 range: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1139825" marR="0" lvl="0" indent="-11398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65/35 </a:t>
            </a:r>
            <a:r>
              <a:rPr lang="en-US" sz="2000" b="1" u="sng" dirty="0" smtClean="0">
                <a:solidFill>
                  <a:schemeClr val="accent1"/>
                </a:solidFill>
                <a:cs typeface="Arial" pitchFamily="34" charset="0"/>
              </a:rPr>
              <a:t>-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US" sz="2000" b="1" u="sng" dirty="0" smtClean="0">
                <a:solidFill>
                  <a:schemeClr val="accent1"/>
                </a:solidFill>
                <a:cs typeface="Arial" pitchFamily="34" charset="0"/>
              </a:rPr>
              <a:t>85/15 </a:t>
            </a: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1139825" marR="0" lvl="0" indent="-11398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of</a:t>
            </a:r>
            <a:r>
              <a:rPr kumimoji="0" lang="en-US" sz="2000" b="1" i="0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b-C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67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7P/IOS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Too much IOS , too high IFT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lvl="0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lvl="0" eaLnBrk="0" hangingPunct="0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Too much APS, transition to Winsor Type II : </a:t>
            </a:r>
          </a:p>
          <a:p>
            <a:pPr lvl="0" eaLnBrk="0" hangingPunct="0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surfactant will be lost by partitioning into oil, making heavy emulsion, etc.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Salinity Map for Variable Salinity: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APS/IOS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25°C</a:t>
            </a:r>
            <a:endParaRPr lang="en-US" sz="2800" b="1" baseline="-25000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10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0" y="5791200"/>
            <a:ext cx="274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9528" t="70513" r="8179" b="6695"/>
          <a:stretch>
            <a:fillRect/>
          </a:stretch>
        </p:blipFill>
        <p:spPr bwMode="auto">
          <a:xfrm>
            <a:off x="2926080" y="5943600"/>
            <a:ext cx="62179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 animBg="1"/>
      <p:bldP spid="4" grpId="0" animBg="1"/>
      <p:bldP spid="6" grpId="0" animBg="1"/>
      <p:bldP spid="7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11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Blends of  APS/APS and APS/AES at </a:t>
            </a:r>
            <a:r>
              <a:rPr lang="en-US" sz="2800" b="1" spc="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25</a:t>
            </a:r>
            <a:r>
              <a:rPr lang="en-US" sz="2400" b="1" spc="1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2800" b="1" spc="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endParaRPr lang="en-US" sz="2800" b="1" baseline="-25000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8600" y="685800"/>
            <a:ext cx="8077200" cy="5509201"/>
            <a:chOff x="228600" y="685800"/>
            <a:chExt cx="8077200" cy="5509201"/>
          </a:xfrm>
        </p:grpSpPr>
        <p:pic>
          <p:nvPicPr>
            <p:cNvPr id="13" name="Picture 1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rcRect l="2740" t="33333" r="6165" b="23530"/>
            <a:stretch>
              <a:fillRect/>
            </a:stretch>
          </p:blipFill>
          <p:spPr bwMode="auto">
            <a:xfrm>
              <a:off x="2209800" y="4419600"/>
              <a:ext cx="4686300" cy="152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28600" y="685800"/>
              <a:ext cx="7239000" cy="550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         </a:t>
              </a:r>
              <a:r>
                <a:rPr lang="en-US" sz="2000" b="1" dirty="0" smtClean="0"/>
                <a:t>Example : b-C</a:t>
              </a:r>
              <a:r>
                <a:rPr lang="en-US" sz="2000" b="1" baseline="-25000" dirty="0" smtClean="0"/>
                <a:t>23 </a:t>
              </a:r>
              <a:r>
                <a:rPr lang="en-US" sz="2000" b="1" dirty="0" smtClean="0"/>
                <a:t>7E and b-C</a:t>
              </a:r>
              <a:r>
                <a:rPr lang="en-US" sz="2000" b="1" baseline="-25000" dirty="0" smtClean="0"/>
                <a:t>67</a:t>
              </a:r>
              <a:r>
                <a:rPr lang="en-US" sz="2000" b="1" dirty="0" smtClean="0"/>
                <a:t> 7P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sz="2000" b="1" dirty="0" smtClean="0"/>
                <a:t>2% Surfactant</a:t>
              </a:r>
              <a:endParaRPr lang="en-US" sz="2000" b="1" dirty="0"/>
            </a:p>
            <a:p>
              <a:r>
                <a:rPr lang="en-US" sz="2000" b="1" dirty="0" smtClean="0"/>
                <a:t>WOR ~ 1</a:t>
              </a:r>
            </a:p>
            <a:p>
              <a:r>
                <a:rPr lang="en-US" sz="2000" b="1" dirty="0" smtClean="0"/>
                <a:t>SeaWater</a:t>
              </a:r>
            </a:p>
            <a:p>
              <a:r>
                <a:rPr lang="en-US" sz="2000" b="1" dirty="0" smtClean="0"/>
                <a:t> n-Octane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b="1" dirty="0" smtClean="0"/>
                <a:t>1% Surfactant</a:t>
              </a:r>
            </a:p>
            <a:p>
              <a:r>
                <a:rPr lang="en-US" b="1" dirty="0" smtClean="0"/>
                <a:t> in SW, Aqueous </a:t>
              </a:r>
            </a:p>
            <a:p>
              <a:r>
                <a:rPr lang="en-US" b="1" dirty="0" smtClean="0"/>
                <a:t>Solutions</a:t>
              </a:r>
            </a:p>
            <a:p>
              <a:endParaRPr lang="en-US" dirty="0" smtClean="0"/>
            </a:p>
          </p:txBody>
        </p:sp>
        <p:cxnSp>
          <p:nvCxnSpPr>
            <p:cNvPr id="16" name="Elbow Connector 15"/>
            <p:cNvCxnSpPr/>
            <p:nvPr/>
          </p:nvCxnSpPr>
          <p:spPr>
            <a:xfrm flipV="1">
              <a:off x="6629400" y="5486400"/>
              <a:ext cx="609600" cy="2286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39000" y="52578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Cloudy</a:t>
              </a:r>
              <a:endParaRPr lang="en-US" sz="2000" b="1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2362200" y="6019800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57600" y="5955268"/>
            <a:ext cx="914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Clear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75" y="1045290"/>
            <a:ext cx="50482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12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3048000" y="6400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 Oil n-octane and Crude oil at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~50ºC</a:t>
            </a:r>
            <a:endParaRPr lang="en-US" sz="3600" b="1" baseline="-25000" dirty="0" smtClean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Optimal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AES/APS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ratio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as a function of </a:t>
            </a:r>
            <a:r>
              <a:rPr lang="en-US" sz="2400" b="1" dirty="0" smtClean="0">
                <a:cs typeface="Arial" pitchFamily="34" charset="0"/>
              </a:rPr>
              <a:t>O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il </a:t>
            </a:r>
            <a:r>
              <a:rPr lang="en-US" sz="2400" b="1" dirty="0" smtClean="0">
                <a:cs typeface="Arial" pitchFamily="34" charset="0"/>
              </a:rPr>
              <a:t>M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olar </a:t>
            </a:r>
            <a:r>
              <a:rPr lang="en-US" sz="2400" b="1" dirty="0" smtClean="0">
                <a:cs typeface="Arial" pitchFamily="34" charset="0"/>
              </a:rPr>
              <a:t>V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olume</a:t>
            </a:r>
            <a:endParaRPr lang="en-US" sz="2400" b="1" baseline="-25000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990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Phase Behavior </a:t>
            </a:r>
            <a:r>
              <a:rPr lang="en-US" b="1" dirty="0" smtClean="0">
                <a:solidFill>
                  <a:srgbClr val="00B050"/>
                </a:solidFill>
              </a:rPr>
              <a:t>b-C</a:t>
            </a:r>
            <a:r>
              <a:rPr lang="en-US" b="1" baseline="-25000" dirty="0" smtClean="0">
                <a:solidFill>
                  <a:srgbClr val="00B050"/>
                </a:solidFill>
              </a:rPr>
              <a:t>23</a:t>
            </a:r>
            <a:r>
              <a:rPr lang="en-US" b="1" dirty="0" smtClean="0">
                <a:solidFill>
                  <a:srgbClr val="00B050"/>
                </a:solidFill>
              </a:rPr>
              <a:t>7P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B-C</a:t>
            </a:r>
            <a:r>
              <a:rPr lang="en-US" b="1" baseline="-25000" dirty="0" smtClean="0">
                <a:solidFill>
                  <a:srgbClr val="FF0000"/>
                </a:solidFill>
              </a:rPr>
              <a:t>13</a:t>
            </a:r>
            <a:r>
              <a:rPr lang="en-US" b="1" dirty="0" smtClean="0">
                <a:solidFill>
                  <a:srgbClr val="FF0000"/>
                </a:solidFill>
              </a:rPr>
              <a:t>7E</a:t>
            </a:r>
            <a:r>
              <a:rPr lang="en-US" dirty="0" smtClean="0"/>
              <a:t>:</a:t>
            </a:r>
          </a:p>
          <a:p>
            <a:r>
              <a:rPr lang="en-US" sz="1400" dirty="0" smtClean="0"/>
              <a:t>                                    </a:t>
            </a:r>
            <a:r>
              <a:rPr lang="en-US" sz="1400" b="1" dirty="0" smtClean="0">
                <a:solidFill>
                  <a:srgbClr val="00B050"/>
                </a:solidFill>
              </a:rPr>
              <a:t>90</a:t>
            </a:r>
            <a:r>
              <a:rPr lang="en-US" sz="1400" b="1" dirty="0" smtClean="0"/>
              <a:t>    </a:t>
            </a:r>
            <a:r>
              <a:rPr lang="en-US" sz="1400" b="1" dirty="0" smtClean="0">
                <a:solidFill>
                  <a:srgbClr val="00B050"/>
                </a:solidFill>
              </a:rPr>
              <a:t>88</a:t>
            </a:r>
            <a:r>
              <a:rPr lang="en-US" sz="1400" b="1" dirty="0" smtClean="0"/>
              <a:t>      </a:t>
            </a:r>
            <a:r>
              <a:rPr lang="en-US" sz="1400" b="1" dirty="0" smtClean="0">
                <a:solidFill>
                  <a:srgbClr val="00B050"/>
                </a:solidFill>
              </a:rPr>
              <a:t>86</a:t>
            </a:r>
            <a:r>
              <a:rPr lang="en-US" sz="1400" b="1" dirty="0" smtClean="0"/>
              <a:t>    </a:t>
            </a:r>
            <a:r>
              <a:rPr lang="en-US" sz="1400" b="1" dirty="0" smtClean="0">
                <a:solidFill>
                  <a:srgbClr val="00B050"/>
                </a:solidFill>
              </a:rPr>
              <a:t>84</a:t>
            </a:r>
            <a:r>
              <a:rPr lang="en-US" sz="1400" b="1" dirty="0" smtClean="0"/>
              <a:t>     </a:t>
            </a:r>
            <a:r>
              <a:rPr lang="en-US" sz="1400" b="1" dirty="0" smtClean="0">
                <a:solidFill>
                  <a:srgbClr val="00B050"/>
                </a:solidFill>
              </a:rPr>
              <a:t>82</a:t>
            </a:r>
            <a:r>
              <a:rPr lang="en-US" sz="1400" b="1" dirty="0" smtClean="0"/>
              <a:t>     </a:t>
            </a:r>
            <a:r>
              <a:rPr lang="en-US" sz="1400" b="1" dirty="0" smtClean="0">
                <a:solidFill>
                  <a:srgbClr val="00B050"/>
                </a:solidFill>
              </a:rPr>
              <a:t>80</a:t>
            </a:r>
            <a:endParaRPr lang="en-US" sz="1400" b="1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81931"/>
            <a:ext cx="2835275" cy="489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77545"/>
            <a:ext cx="855345" cy="618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Bent-Up Arrow 25"/>
          <p:cNvSpPr/>
          <p:nvPr/>
        </p:nvSpPr>
        <p:spPr>
          <a:xfrm rot="5400000">
            <a:off x="7200900" y="5905500"/>
            <a:ext cx="533400" cy="10668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" y="5105400"/>
            <a:ext cx="5029200" cy="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The small difference indicates that n-octane is a good choice of model oil to be used for initial screening purposes in this system.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graphicFrame>
        <p:nvGraphicFramePr>
          <p:cNvPr id="28" name="Chart 27"/>
          <p:cNvGraphicFramePr/>
          <p:nvPr/>
        </p:nvGraphicFramePr>
        <p:xfrm>
          <a:off x="152400" y="1219200"/>
          <a:ext cx="5181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70533" y="5063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13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0" y="57912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Aqueous Solubility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Map for SW: 1%APS/APS 25ºC</a:t>
            </a:r>
            <a:endParaRPr lang="en-US" sz="2800" b="1" baseline="-250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340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Ethoxy or Propoxy groups  on both surfactants provide </a:t>
            </a:r>
            <a:r>
              <a:rPr lang="en-US" sz="2000" b="1" dirty="0">
                <a:solidFill>
                  <a:srgbClr val="00B050"/>
                </a:solidFill>
              </a:rPr>
              <a:t>tolerance to salinity and </a:t>
            </a:r>
            <a:r>
              <a:rPr lang="en-US" sz="2000" b="1" dirty="0" smtClean="0">
                <a:solidFill>
                  <a:srgbClr val="00B050"/>
                </a:solidFill>
              </a:rPr>
              <a:t>hardness, that is greater than when one surfactant is IOS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lum bright="-18000" contrast="9000"/>
          </a:blip>
          <a:srcRect l="13575" t="70513" r="8179" b="6695"/>
          <a:stretch>
            <a:fillRect/>
          </a:stretch>
        </p:blipFill>
        <p:spPr bwMode="auto">
          <a:xfrm>
            <a:off x="2362200" y="5715000"/>
            <a:ext cx="579120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371600" y="1019175"/>
          <a:ext cx="77724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 rot="16200000">
            <a:off x="-323045" y="2968117"/>
            <a:ext cx="2209799" cy="23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ø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0" grpId="0">
        <p:bldAsOne/>
      </p:bldGraphic>
      <p:bldP spid="215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14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3581400" y="64770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APS/AES blend produced Low IFT against crude oil, </a:t>
            </a:r>
          </a:p>
          <a:p>
            <a:pPr defTabSz="457200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 as expected from its phase behavior with n-octane </a:t>
            </a:r>
            <a:endParaRPr lang="en-US" sz="2400" b="1" baseline="-25000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1600201"/>
            <a:ext cx="342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Phases selected for IFT measurements from phase behavior salinity scan with crude oil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% b-C</a:t>
            </a:r>
            <a:r>
              <a:rPr lang="en-US" sz="2000" b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23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7P and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B-C</a:t>
            </a:r>
            <a:r>
              <a:rPr lang="en-US" sz="20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23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7E </a:t>
            </a:r>
          </a:p>
          <a:p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SW at ~50°C</a:t>
            </a:r>
            <a:r>
              <a:rPr lang="en-US" sz="2000" dirty="0"/>
              <a:t>. 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2400" y="4296490"/>
            <a:ext cx="8839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Shows Winsor III behavior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IFT </a:t>
            </a:r>
            <a:r>
              <a:rPr lang="en-US" sz="2000" b="1" dirty="0" smtClean="0">
                <a:cs typeface="Arial" pitchFamily="34" charset="0"/>
              </a:rPr>
              <a:t>measured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between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excess oil and brine phases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= ~10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-2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mN/m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. </a:t>
            </a:r>
          </a:p>
          <a:p>
            <a:pPr marL="9747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cs typeface="Arial" pitchFamily="34" charset="0"/>
            </a:endParaRPr>
          </a:p>
          <a:p>
            <a:pPr marL="9747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Based on discussion by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Sottmann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Strey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 (1997),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IFT values of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microemulsion/oil and microemulsion/brine interfaces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&lt; 10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-2 </a:t>
            </a:r>
            <a:r>
              <a:rPr lang="en-US" b="1" dirty="0" err="1" smtClean="0">
                <a:solidFill>
                  <a:srgbClr val="FF0000"/>
                </a:solidFill>
                <a:cs typeface="Arial" pitchFamily="34" charset="0"/>
              </a:rPr>
              <a:t>mN/m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9747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Substantial residual oil should be displaced for these conditions.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1981200" y="3962400"/>
            <a:ext cx="6096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914400"/>
            <a:ext cx="5253037" cy="3090862"/>
            <a:chOff x="0" y="914400"/>
            <a:chExt cx="5253037" cy="3090862"/>
          </a:xfrm>
        </p:grpSpPr>
        <p:pic>
          <p:nvPicPr>
            <p:cNvPr id="7" name="Picture 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14400"/>
              <a:ext cx="5253037" cy="3090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Elbow Connector 12"/>
            <p:cNvCxnSpPr/>
            <p:nvPr/>
          </p:nvCxnSpPr>
          <p:spPr>
            <a:xfrm rot="16200000" flipH="1">
              <a:off x="2095500" y="1714500"/>
              <a:ext cx="685800" cy="152400"/>
            </a:xfrm>
            <a:prstGeom prst="bentConnector3">
              <a:avLst>
                <a:gd name="adj1" fmla="val 4839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15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 1of 3</a:t>
            </a:r>
            <a:endParaRPr lang="en-US" sz="3600" b="1" baseline="-25000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8600" y="591606"/>
            <a:ext cx="89154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Blends of branched APSs with IOS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15-18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b="1" dirty="0" smtClean="0"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Form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lcohol-free microemulsions with n-octane having high oil solubilization at optimal conditions up to 3*SW and 50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C.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457200" lvl="0" indent="-457200" algn="just" eaLnBrk="0" hangingPunct="0">
              <a:buAutoNum type="arabicPeriod"/>
            </a:pPr>
            <a:r>
              <a:rPr lang="en-US" sz="2400" b="1" dirty="0" smtClean="0">
                <a:cs typeface="Arial" pitchFamily="34" charset="0"/>
              </a:rPr>
              <a:t>Have similar optimal blend ratios for same ionic strength of 2*SW, 3*SW and NaCl solutions at 25</a:t>
            </a:r>
            <a:r>
              <a:rPr lang="en-US" sz="2400" b="1" dirty="0" smtClean="0">
                <a:latin typeface="Arial"/>
                <a:cs typeface="Arial"/>
              </a:rPr>
              <a:t>º</a:t>
            </a:r>
            <a:r>
              <a:rPr lang="en-US" sz="2400" b="1" dirty="0" smtClean="0">
                <a:cs typeface="Arial" pitchFamily="34" charset="0"/>
              </a:rPr>
              <a:t>C, 50</a:t>
            </a:r>
            <a:r>
              <a:rPr lang="en-US" sz="2400" b="1" dirty="0" smtClean="0">
                <a:latin typeface="Arial"/>
                <a:cs typeface="Arial"/>
              </a:rPr>
              <a:t>º</a:t>
            </a:r>
            <a:r>
              <a:rPr lang="en-US" sz="2400" b="1" dirty="0" smtClean="0">
                <a:cs typeface="Arial" pitchFamily="34" charset="0"/>
              </a:rPr>
              <a:t>C.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lang="en-US" sz="2400" b="1" dirty="0" smtClean="0">
              <a:cs typeface="Arial" pitchFamily="34" charset="0"/>
            </a:endParaRPr>
          </a:p>
          <a:p>
            <a:pPr marL="914400" lvl="1" indent="-457200" algn="just" eaLnBrk="0" hangingPunct="0">
              <a:buFont typeface="Arial" pitchFamily="34" charset="0"/>
              <a:buChar char="•"/>
            </a:pPr>
            <a:r>
              <a:rPr lang="en-US" sz="2400" b="1" dirty="0" smtClean="0">
                <a:cs typeface="Arial" pitchFamily="34" charset="0"/>
              </a:rPr>
              <a:t>oil-free aqueous solutions unsuitable for injection (cloudy and/or precipitate) for same conditions.</a:t>
            </a:r>
          </a:p>
          <a:p>
            <a:pPr marL="457200" lvl="0" indent="-457200" algn="just" eaLnBrk="0" hangingPunct="0">
              <a:buAutoNum type="arabicPeriod"/>
            </a:pPr>
            <a:endParaRPr lang="en-US" sz="2400" b="1" dirty="0" smtClean="0"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 In SW aqueous solutions unsuitable for injection beyond ~30% IOS at 25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º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C.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914400" lvl="1" indent="-457200" algn="just" eaLnBrk="0" hangingPunct="0">
              <a:buFont typeface="+mj-lt"/>
              <a:buAutoNum type="arabicPeriod"/>
            </a:pPr>
            <a:endParaRPr lang="en-US" sz="2000" b="1" dirty="0">
              <a:cs typeface="Arial" pitchFamily="34" charset="0"/>
            </a:endParaRPr>
          </a:p>
          <a:p>
            <a:pPr marL="914400" lvl="1" indent="-457200" algn="just" eaLnBrk="0" hangingPunct="0"/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</a:p>
          <a:p>
            <a:pPr marL="914400" lvl="1" indent="-457200" algn="just" eaLnBrk="0" hangingPunct="0">
              <a:buFont typeface="+mj-lt"/>
              <a:buAutoNum type="arabicPeriod" startAt="2"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16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 2 of 3</a:t>
            </a:r>
            <a:endParaRPr lang="en-US" sz="3600" b="1" baseline="-25000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85801"/>
            <a:ext cx="91440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 typeface="Arial"/>
              <a:buChar char="•"/>
            </a:pPr>
            <a:r>
              <a:rPr lang="en-US" sz="2800" b="1" dirty="0" smtClean="0">
                <a:solidFill>
                  <a:srgbClr val="00B0F0"/>
                </a:solidFill>
                <a:cs typeface="Arial" pitchFamily="34" charset="0"/>
              </a:rPr>
              <a:t> Blends of branched APSs with other </a:t>
            </a:r>
            <a:r>
              <a:rPr lang="en-US" sz="2800" b="1" dirty="0" err="1" smtClean="0">
                <a:solidFill>
                  <a:srgbClr val="00B0F0"/>
                </a:solidFill>
                <a:cs typeface="Arial" pitchFamily="34" charset="0"/>
              </a:rPr>
              <a:t>APSs</a:t>
            </a:r>
            <a:r>
              <a:rPr lang="en-US" sz="2800" b="1" dirty="0" smtClean="0">
                <a:solidFill>
                  <a:srgbClr val="00B0F0"/>
                </a:solidFill>
                <a:cs typeface="Arial" pitchFamily="34" charset="0"/>
              </a:rPr>
              <a:t> or </a:t>
            </a:r>
            <a:r>
              <a:rPr lang="en-US" sz="2800" b="1" dirty="0" err="1" smtClean="0">
                <a:solidFill>
                  <a:srgbClr val="00B0F0"/>
                </a:solidFill>
                <a:cs typeface="Arial" pitchFamily="34" charset="0"/>
              </a:rPr>
              <a:t>AESs</a:t>
            </a:r>
            <a:endParaRPr lang="en-US" sz="2800" b="1" dirty="0" smtClean="0">
              <a:solidFill>
                <a:srgbClr val="00B0F0"/>
              </a:solidFill>
              <a:cs typeface="Arial" pitchFamily="34" charset="0"/>
            </a:endParaRPr>
          </a:p>
          <a:p>
            <a:pPr algn="just" eaLnBrk="0" hangingPunct="0"/>
            <a:endParaRPr lang="en-US" sz="2800" dirty="0" smtClean="0">
              <a:cs typeface="Arial" pitchFamily="34" charset="0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r>
              <a:rPr lang="en-US" sz="2400" b="1" dirty="0" smtClean="0">
                <a:cs typeface="Arial" pitchFamily="34" charset="0"/>
              </a:rPr>
              <a:t>Appear </a:t>
            </a:r>
            <a:r>
              <a:rPr lang="en-US" sz="2400" b="1" dirty="0">
                <a:cs typeface="Arial" pitchFamily="34" charset="0"/>
              </a:rPr>
              <a:t>more favorable</a:t>
            </a:r>
            <a:r>
              <a:rPr lang="en-US" sz="2400" b="1" dirty="0" smtClean="0">
                <a:cs typeface="Arial" pitchFamily="34" charset="0"/>
              </a:rPr>
              <a:t> than APS/IOS for </a:t>
            </a:r>
            <a:r>
              <a:rPr lang="en-US" sz="2400" b="1" dirty="0">
                <a:cs typeface="Arial" pitchFamily="34" charset="0"/>
              </a:rPr>
              <a:t>having</a:t>
            </a:r>
            <a:r>
              <a:rPr lang="en-US" sz="2400" b="1" dirty="0" smtClean="0">
                <a:cs typeface="Arial" pitchFamily="34" charset="0"/>
              </a:rPr>
              <a:t> aqueous </a:t>
            </a:r>
            <a:r>
              <a:rPr lang="en-US" sz="2400" b="1" dirty="0">
                <a:cs typeface="Arial" pitchFamily="34" charset="0"/>
              </a:rPr>
              <a:t>solutions</a:t>
            </a:r>
            <a:r>
              <a:rPr lang="en-US" sz="2400" b="1" dirty="0" smtClean="0">
                <a:cs typeface="Arial" pitchFamily="34" charset="0"/>
              </a:rPr>
              <a:t> suitable for injection over </a:t>
            </a:r>
            <a:r>
              <a:rPr lang="en-US" sz="2400" b="1" dirty="0">
                <a:cs typeface="Arial" pitchFamily="34" charset="0"/>
              </a:rPr>
              <a:t>a range of optimal blend ratios, at least at low temperatures in SW. </a:t>
            </a:r>
            <a:endParaRPr lang="en-US" sz="2400" b="1" dirty="0" smtClean="0">
              <a:cs typeface="Arial" pitchFamily="34" charset="0"/>
            </a:endParaRPr>
          </a:p>
          <a:p>
            <a:pPr lvl="0" algn="just" eaLnBrk="0" hangingPunct="0"/>
            <a:r>
              <a:rPr lang="en-US" sz="2400" b="1" dirty="0" smtClean="0">
                <a:cs typeface="Arial" pitchFamily="34" charset="0"/>
              </a:rPr>
              <a:t> </a:t>
            </a:r>
          </a:p>
          <a:p>
            <a:pPr marL="457200" lvl="0" indent="-457200" eaLnBrk="0" hangingPunct="0"/>
            <a:r>
              <a:rPr lang="en-US" sz="2400" b="1" dirty="0" smtClean="0">
                <a:cs typeface="Arial" pitchFamily="34" charset="0"/>
              </a:rPr>
              <a:t>2.  Formed alcohol-free </a:t>
            </a:r>
            <a:r>
              <a:rPr lang="en-US" sz="2400" b="1" dirty="0" err="1" smtClean="0">
                <a:cs typeface="Arial" pitchFamily="34" charset="0"/>
              </a:rPr>
              <a:t>microemulsions</a:t>
            </a:r>
            <a:r>
              <a:rPr lang="en-US" sz="2400" b="1" dirty="0" smtClean="0">
                <a:cs typeface="Arial" pitchFamily="34" charset="0"/>
              </a:rPr>
              <a:t> promising for EOR with </a:t>
            </a:r>
            <a:r>
              <a:rPr lang="en-US" sz="2400" b="1" dirty="0">
                <a:cs typeface="Arial" pitchFamily="34" charset="0"/>
              </a:rPr>
              <a:t>a crude oil in SW at ~</a:t>
            </a:r>
            <a:r>
              <a:rPr lang="en-US" sz="2400" b="1" dirty="0" smtClean="0">
                <a:cs typeface="Arial" pitchFamily="34" charset="0"/>
              </a:rPr>
              <a:t>50</a:t>
            </a:r>
            <a:r>
              <a:rPr lang="en-US" sz="2400" b="1" dirty="0" smtClean="0">
                <a:latin typeface="Arial"/>
                <a:cs typeface="Arial"/>
              </a:rPr>
              <a:t>º</a:t>
            </a:r>
            <a:r>
              <a:rPr lang="en-US" sz="2400" b="1" dirty="0" smtClean="0">
                <a:cs typeface="Arial" pitchFamily="34" charset="0"/>
              </a:rPr>
              <a:t>C with two APS/AES blends</a:t>
            </a:r>
          </a:p>
          <a:p>
            <a:pPr marL="404813" lvl="0" indent="-404813" eaLnBrk="0" hangingPunct="0">
              <a:buFont typeface="Arial" pitchFamily="34" charset="0"/>
              <a:buChar char="•"/>
            </a:pPr>
            <a:endParaRPr lang="en-US" sz="2400" b="1" dirty="0" smtClean="0">
              <a:cs typeface="Arial" pitchFamily="34" charset="0"/>
            </a:endParaRPr>
          </a:p>
          <a:p>
            <a:pPr marL="457200" lvl="0" indent="-457200" eaLnBrk="0" hangingPunct="0"/>
            <a:r>
              <a:rPr lang="en-US" sz="2400" b="1" dirty="0" smtClean="0">
                <a:cs typeface="Arial" pitchFamily="34" charset="0"/>
              </a:rPr>
              <a:t>3. Had cloudy aqueous solutions at opt. blend ratios with crude oil at 50C but clear at slightly different ratios exhibiting lower phase microemulsions.</a:t>
            </a:r>
          </a:p>
          <a:p>
            <a:pPr marL="974725" lvl="3" algn="just" eaLnBrk="0" hangingPunct="0"/>
            <a:endParaRPr lang="en-US" sz="24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17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 3 of 3</a:t>
            </a:r>
            <a:endParaRPr lang="en-US" sz="3600" b="1" baseline="-25000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143000"/>
            <a:ext cx="8229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 eaLnBrk="0" hangingPunct="0"/>
            <a:r>
              <a:rPr lang="en-US" sz="2800" b="1" dirty="0" smtClean="0">
                <a:cs typeface="Arial" pitchFamily="34" charset="0"/>
              </a:rPr>
              <a:t>Salinity maps as shown here for </a:t>
            </a:r>
            <a:r>
              <a:rPr lang="en-US" sz="2800" b="1" dirty="0" err="1" smtClean="0">
                <a:cs typeface="Arial" pitchFamily="34" charset="0"/>
              </a:rPr>
              <a:t>n</a:t>
            </a:r>
            <a:r>
              <a:rPr lang="en-US" sz="2800" b="1" dirty="0" smtClean="0">
                <a:cs typeface="Arial" pitchFamily="34" charset="0"/>
              </a:rPr>
              <a:t>-octane but not shown for crude oil should prove useful in designing </a:t>
            </a:r>
            <a:r>
              <a:rPr lang="en-US" sz="2800" b="1" u="sng" dirty="0" smtClean="0">
                <a:cs typeface="Arial" pitchFamily="34" charset="0"/>
              </a:rPr>
              <a:t>IOR processes</a:t>
            </a:r>
            <a:r>
              <a:rPr lang="en-US" sz="2800" b="1" dirty="0" smtClean="0">
                <a:cs typeface="Arial" pitchFamily="34" charset="0"/>
              </a:rPr>
              <a:t> where compositions of </a:t>
            </a:r>
            <a:r>
              <a:rPr lang="en-US" sz="2800" b="1" u="sng" dirty="0" smtClean="0">
                <a:cs typeface="Arial" pitchFamily="34" charset="0"/>
              </a:rPr>
              <a:t>injection and formation brines differ. </a:t>
            </a:r>
          </a:p>
          <a:p>
            <a:pPr marL="0" lvl="2" algn="just" eaLnBrk="0" hangingPunct="0"/>
            <a:endParaRPr lang="en-US" sz="24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 txBox="1">
            <a:spLocks/>
          </p:cNvSpPr>
          <p:nvPr/>
        </p:nvSpPr>
        <p:spPr bwMode="auto">
          <a:xfrm>
            <a:off x="190500" y="44958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Grateful to Shell Global Solutions for funding this research</a:t>
            </a: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FFFF"/>
                </a:solidFill>
                <a:latin typeface="Calibri" pitchFamily="34" charset="0"/>
              </a:rPr>
              <a:t>Slide </a:t>
            </a:r>
            <a:fld id="{B1CD30EB-B175-41FB-A5DA-A8C8193FFD2E}" type="slidenum">
              <a:rPr lang="en-US" sz="1200" b="1">
                <a:solidFill>
                  <a:srgbClr val="FFFFFF"/>
                </a:solidFill>
                <a:latin typeface="Calibri" pitchFamily="34" charset="0"/>
              </a:rPr>
              <a:pPr algn="r"/>
              <a:t>18</a:t>
            </a:fld>
            <a:endParaRPr lang="en-US" sz="1200" b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irc_mi" descr="http://staff.rice.edu/images/styleguide/RiceLogo_TMRGB72DP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842292"/>
            <a:ext cx="2791883" cy="101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14400" y="2133600"/>
            <a:ext cx="58404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Thank You    </a:t>
            </a:r>
          </a:p>
          <a:p>
            <a:endParaRPr lang="en-US" sz="4400" b="1" dirty="0" smtClean="0">
              <a:solidFill>
                <a:srgbClr val="000000"/>
              </a:solidFill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 Questions?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19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Salinity Map for a Crude oil: AES/APS at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~50°C</a:t>
            </a:r>
            <a:endParaRPr lang="en-US" sz="2800" b="1" baseline="-25000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685800"/>
            <a:ext cx="6934200" cy="533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9000" y="914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F81BD"/>
                </a:solidFill>
                <a:cs typeface="Arial" pitchFamily="34" charset="0"/>
              </a:rPr>
              <a:t>SeaWater </a:t>
            </a:r>
            <a:r>
              <a:rPr lang="en-US" b="1" dirty="0" smtClean="0">
                <a:solidFill>
                  <a:srgbClr val="4F81BD"/>
                </a:solidFill>
                <a:cs typeface="Arial" pitchFamily="34" charset="0"/>
              </a:rPr>
              <a:t>and</a:t>
            </a:r>
            <a:endParaRPr lang="en-US" b="1" dirty="0">
              <a:solidFill>
                <a:srgbClr val="4F81BD"/>
              </a:solidFill>
              <a:cs typeface="Arial" pitchFamily="34" charset="0"/>
            </a:endParaRPr>
          </a:p>
          <a:p>
            <a:pPr algn="ctr" eaLnBrk="0" hangingPunct="0"/>
            <a:r>
              <a:rPr lang="en-US" b="1" dirty="0">
                <a:solidFill>
                  <a:srgbClr val="4F81BD"/>
                </a:solidFill>
                <a:cs typeface="Arial" pitchFamily="34" charset="0"/>
              </a:rPr>
              <a:t>NaCl-only </a:t>
            </a:r>
            <a:r>
              <a:rPr lang="en-US" b="1" dirty="0" smtClean="0">
                <a:solidFill>
                  <a:srgbClr val="4F81BD"/>
                </a:solidFill>
                <a:cs typeface="Arial" pitchFamily="34" charset="0"/>
              </a:rPr>
              <a:t>brine</a:t>
            </a:r>
          </a:p>
          <a:p>
            <a:pPr algn="ctr" eaLnBrk="0" hangingPunct="0"/>
            <a:r>
              <a:rPr lang="en-US" b="1" dirty="0" smtClean="0">
                <a:solidFill>
                  <a:srgbClr val="4F81BD"/>
                </a:solidFill>
                <a:cs typeface="Arial" pitchFamily="34" charset="0"/>
              </a:rPr>
              <a:t>of same Ionic Strength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3200" b="1" dirty="0" smtClean="0">
                <a:solidFill>
                  <a:srgbClr val="0070C0"/>
                </a:solidFill>
                <a:cs typeface="Arial" pitchFamily="34" charset="0"/>
              </a:rPr>
              <a:t>TOPICS 1 of 2</a:t>
            </a:r>
            <a:endParaRPr lang="en-US" sz="3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447800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2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1620480"/>
            <a:ext cx="8759888" cy="4170720"/>
            <a:chOff x="112744" y="1343481"/>
            <a:chExt cx="8759888" cy="3690433"/>
          </a:xfrm>
        </p:grpSpPr>
        <p:sp>
          <p:nvSpPr>
            <p:cNvPr id="6" name="Rectangle 5"/>
            <p:cNvSpPr/>
            <p:nvPr/>
          </p:nvSpPr>
          <p:spPr>
            <a:xfrm>
              <a:off x="950944" y="3635933"/>
              <a:ext cx="7921688" cy="1397981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5000"/>
              </a:schemeClr>
            </a:solidFill>
            <a:ln w="25400">
              <a:solidFill>
                <a:schemeClr val="tx1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                   SO</a:t>
              </a:r>
              <a:r>
                <a:rPr lang="en-US" b="1" baseline="-25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3</a:t>
              </a:r>
              <a:r>
                <a:rPr lang="en-US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-Na                                                    </a:t>
              </a:r>
              <a:r>
                <a:rPr lang="en-US" b="1" dirty="0" err="1" smtClean="0">
                  <a:latin typeface="Arial" pitchFamily="34" charset="0"/>
                  <a:ea typeface="Arial" pitchFamily="34" charset="0"/>
                  <a:cs typeface="Times-Roman" charset="0"/>
                </a:rPr>
                <a:t>SO</a:t>
              </a:r>
              <a:r>
                <a:rPr lang="en-US" b="1" baseline="-25000" dirty="0" err="1" smtClean="0">
                  <a:latin typeface="Arial" pitchFamily="34" charset="0"/>
                  <a:ea typeface="Arial" pitchFamily="34" charset="0"/>
                  <a:cs typeface="Times-Roman" charset="0"/>
                </a:rPr>
                <a:t>3</a:t>
              </a:r>
              <a:r>
                <a:rPr lang="en-US" b="1" dirty="0" err="1" smtClean="0">
                  <a:latin typeface="Arial" pitchFamily="34" charset="0"/>
                  <a:ea typeface="Arial" pitchFamily="34" charset="0"/>
                  <a:cs typeface="Times-Roman" charset="0"/>
                </a:rPr>
                <a:t>-Na</a:t>
              </a:r>
              <a:endParaRPr lang="en-US" b="1" dirty="0" smtClean="0">
                <a:latin typeface="Arial" pitchFamily="34" charset="0"/>
                <a:ea typeface="Arial" pitchFamily="34" charset="0"/>
                <a:cs typeface="Times-Roman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R-CH</a:t>
              </a:r>
              <a:r>
                <a:rPr lang="en-US" b="1" baseline="-25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2</a:t>
              </a:r>
              <a:r>
                <a:rPr lang="en-US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-CH</a:t>
              </a:r>
              <a:r>
                <a:rPr lang="en-US" b="1" baseline="-25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2</a:t>
              </a:r>
              <a:r>
                <a:rPr lang="en-US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-</a:t>
              </a:r>
              <a:r>
                <a:rPr lang="en-US" b="1" baseline="30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  </a:t>
              </a:r>
              <a:r>
                <a:rPr lang="en-US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CH –CH  -CH</a:t>
              </a:r>
              <a:r>
                <a:rPr lang="en-US" b="1" baseline="-25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2</a:t>
              </a:r>
              <a:r>
                <a:rPr lang="en-US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-CH</a:t>
              </a:r>
              <a:r>
                <a:rPr lang="en-US" b="1" baseline="-25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2</a:t>
              </a:r>
              <a:r>
                <a:rPr lang="en-US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-R’  </a:t>
              </a:r>
              <a:r>
                <a:rPr lang="en-US" b="1" baseline="30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     </a:t>
              </a:r>
              <a:r>
                <a:rPr lang="en-US" sz="2800" b="1" baseline="30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+ </a:t>
              </a:r>
              <a:r>
                <a:rPr lang="en-US" b="1" baseline="30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         </a:t>
              </a:r>
              <a:r>
                <a:rPr lang="en-US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R-CH</a:t>
              </a:r>
              <a:r>
                <a:rPr lang="en-US" b="1" baseline="-25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2 </a:t>
              </a:r>
              <a:r>
                <a:rPr lang="en-US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– CH-CH= CH-CH</a:t>
              </a:r>
              <a:r>
                <a:rPr lang="en-US" b="1" baseline="-25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2</a:t>
              </a:r>
              <a:r>
                <a:rPr lang="en-US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-R’</a:t>
              </a:r>
              <a:endParaRPr lang="en-US" sz="1600" b="1" baseline="30000" dirty="0" smtClean="0">
                <a:latin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                               OH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latin typeface="Arial" pitchFamily="34" charset="0"/>
                <a:ea typeface="Arial" pitchFamily="34" charset="0"/>
                <a:cs typeface="Times-Roman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atin typeface="Arial" pitchFamily="34" charset="0"/>
                </a:rPr>
                <a:t>Hydroxyalkane Sulfonates  +     Alkene Sulfonates</a:t>
              </a:r>
              <a:endParaRPr lang="en-US" sz="3600" b="1" dirty="0" smtClean="0">
                <a:latin typeface="Arial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88944" y="1343481"/>
              <a:ext cx="6337619" cy="1014411"/>
              <a:chOff x="1849846" y="2414589"/>
              <a:chExt cx="6337619" cy="101441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849846" y="2514600"/>
                <a:ext cx="838200" cy="461665"/>
              </a:xfrm>
              <a:prstGeom prst="rect">
                <a:avLst/>
              </a:prstGeom>
              <a:noFill/>
              <a:ln w="25400"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APS</a:t>
                </a:r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lum contrast="-29000"/>
              </a:blip>
              <a:srcRect/>
              <a:stretch>
                <a:fillRect/>
              </a:stretch>
            </p:blipFill>
            <p:spPr bwMode="auto">
              <a:xfrm>
                <a:off x="2703544" y="2414589"/>
                <a:ext cx="5483921" cy="1014411"/>
              </a:xfrm>
              <a:prstGeom prst="rect">
                <a:avLst/>
              </a:prstGeom>
              <a:noFill/>
              <a:ln w="254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</p:grp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23000"/>
            </a:blip>
            <a:srcRect/>
            <a:stretch>
              <a:fillRect/>
            </a:stretch>
          </p:blipFill>
          <p:spPr bwMode="auto">
            <a:xfrm>
              <a:off x="962518" y="2621296"/>
              <a:ext cx="5562600" cy="533399"/>
            </a:xfrm>
            <a:prstGeom prst="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12744" y="2638657"/>
              <a:ext cx="838200" cy="461665"/>
            </a:xfrm>
            <a:prstGeom prst="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AES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2744" y="3795765"/>
              <a:ext cx="838200" cy="461665"/>
            </a:xfrm>
            <a:prstGeom prst="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IOS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8600" y="609601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6" defTabSz="457200"/>
            <a:r>
              <a:rPr lang="en-US" sz="2400" b="1" dirty="0" smtClean="0">
                <a:cs typeface="Arial" pitchFamily="34" charset="0"/>
              </a:rPr>
              <a:t>Behavior of Surfactant Blends  </a:t>
            </a:r>
          </a:p>
          <a:p>
            <a:pPr marL="341313" lvl="6" defTabSz="457200"/>
            <a:r>
              <a:rPr lang="en-US" b="1" dirty="0" smtClean="0"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WOR ~1 with n-octane  and its  Aqueous Solutions</a:t>
            </a:r>
            <a:endParaRPr lang="en-US" sz="1600" b="1" i="1" dirty="0" smtClean="0"/>
          </a:p>
        </p:txBody>
      </p:sp>
      <p:sp>
        <p:nvSpPr>
          <p:cNvPr id="24" name="TextBox 23"/>
          <p:cNvSpPr txBox="1"/>
          <p:nvPr/>
        </p:nvSpPr>
        <p:spPr>
          <a:xfrm rot="20238209">
            <a:off x="6445862" y="870093"/>
            <a:ext cx="1986101" cy="120032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  <a:flatTx/>
          </a:bodyPr>
          <a:lstStyle/>
          <a:p>
            <a:r>
              <a:rPr lang="en-US" sz="2400" b="1" u="sng" dirty="0" smtClean="0"/>
              <a:t>A</a:t>
            </a:r>
            <a:r>
              <a:rPr lang="en-US" sz="2400" dirty="0" smtClean="0"/>
              <a:t>lcohol </a:t>
            </a:r>
            <a:r>
              <a:rPr lang="en-US" sz="2400" b="1" u="sng" dirty="0" smtClean="0"/>
              <a:t>P</a:t>
            </a:r>
            <a:r>
              <a:rPr lang="en-US" sz="2400" u="sng" dirty="0" smtClean="0"/>
              <a:t>ropoxy</a:t>
            </a:r>
            <a:r>
              <a:rPr lang="en-US" sz="2400" dirty="0" smtClean="0"/>
              <a:t> </a:t>
            </a:r>
            <a:r>
              <a:rPr lang="en-US" sz="2400" b="1" u="sng" dirty="0" smtClean="0"/>
              <a:t>S</a:t>
            </a:r>
            <a:r>
              <a:rPr lang="en-US" sz="2400" dirty="0" smtClean="0"/>
              <a:t>ulfates</a:t>
            </a:r>
          </a:p>
        </p:txBody>
      </p:sp>
      <p:sp>
        <p:nvSpPr>
          <p:cNvPr id="25" name="TextBox 24"/>
          <p:cNvSpPr txBox="1"/>
          <p:nvPr/>
        </p:nvSpPr>
        <p:spPr>
          <a:xfrm rot="20186601">
            <a:off x="6462347" y="2362259"/>
            <a:ext cx="156505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</a:t>
            </a:r>
            <a:r>
              <a:rPr lang="en-US" sz="2400" dirty="0" smtClean="0"/>
              <a:t>lcohol </a:t>
            </a:r>
            <a:r>
              <a:rPr lang="en-US" sz="2400" b="1" u="sng" dirty="0" smtClean="0"/>
              <a:t>E</a:t>
            </a:r>
            <a:r>
              <a:rPr lang="en-US" sz="2400" u="sng" dirty="0" smtClean="0"/>
              <a:t>thoxy</a:t>
            </a:r>
            <a:r>
              <a:rPr lang="en-US" sz="2400" dirty="0" smtClean="0"/>
              <a:t> </a:t>
            </a:r>
            <a:r>
              <a:rPr lang="en-US" sz="2400" b="1" u="sng" dirty="0" smtClean="0"/>
              <a:t>S</a:t>
            </a:r>
            <a:r>
              <a:rPr lang="en-US" sz="2400" dirty="0" smtClean="0"/>
              <a:t>ulfates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 rot="20186601">
            <a:off x="7393331" y="3312514"/>
            <a:ext cx="15354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</a:t>
            </a:r>
            <a:r>
              <a:rPr lang="en-US" sz="2000" dirty="0" smtClean="0"/>
              <a:t>nternal </a:t>
            </a:r>
            <a:r>
              <a:rPr lang="en-US" sz="2000" b="1" dirty="0" smtClean="0"/>
              <a:t>O</a:t>
            </a:r>
            <a:r>
              <a:rPr lang="en-US" sz="2000" dirty="0" smtClean="0"/>
              <a:t>lefin </a:t>
            </a:r>
            <a:r>
              <a:rPr lang="en-US" sz="2000" b="1" dirty="0" smtClean="0"/>
              <a:t>S</a:t>
            </a:r>
            <a:r>
              <a:rPr lang="en-US" sz="2000" dirty="0" smtClean="0"/>
              <a:t>ulfonate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20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Salinity Map for SW and Crude oil: 1% b-C</a:t>
            </a:r>
            <a:r>
              <a:rPr lang="en-US" sz="2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23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7P/ b-C</a:t>
            </a:r>
            <a:r>
              <a:rPr lang="en-US" sz="2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67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7P</a:t>
            </a:r>
            <a:endParaRPr lang="en-US" sz="2400" b="1" baseline="-25000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137800">
            <a:off x="7284959" y="324433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all Clear at 25</a:t>
            </a:r>
            <a:r>
              <a:rPr lang="en-US" dirty="0" smtClean="0">
                <a:solidFill>
                  <a:srgbClr val="002060"/>
                </a:solidFill>
                <a:latin typeface="Arial"/>
                <a:cs typeface="Arial"/>
              </a:rPr>
              <a:t>º</a:t>
            </a:r>
            <a:r>
              <a:rPr lang="en-US" dirty="0" smtClean="0">
                <a:solidFill>
                  <a:srgbClr val="002060"/>
                </a:solidFill>
              </a:rPr>
              <a:t>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~50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º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400050"/>
            <a:ext cx="8631556" cy="6057900"/>
            <a:chOff x="0" y="0"/>
            <a:chExt cx="8631556" cy="6057900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0"/>
              <a:ext cx="8631556" cy="6057900"/>
              <a:chOff x="0" y="0"/>
              <a:chExt cx="7522299" cy="4349368"/>
            </a:xfrm>
          </p:grpSpPr>
          <p:graphicFrame>
            <p:nvGraphicFramePr>
              <p:cNvPr id="17" name="Chart 16"/>
              <p:cNvGraphicFramePr>
                <a:graphicFrameLocks/>
              </p:cNvGraphicFramePr>
              <p:nvPr/>
            </p:nvGraphicFramePr>
            <p:xfrm>
              <a:off x="0" y="0"/>
              <a:ext cx="7522299" cy="434936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8" name="TextBox 5"/>
              <p:cNvSpPr txBox="1"/>
              <p:nvPr/>
            </p:nvSpPr>
            <p:spPr>
              <a:xfrm>
                <a:off x="4783804" y="3074691"/>
                <a:ext cx="635223" cy="263668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Bø</a:t>
                </a:r>
              </a:p>
            </p:txBody>
          </p:sp>
        </p:grpSp>
        <p:sp>
          <p:nvSpPr>
            <p:cNvPr id="16" name="Up Arrow 15"/>
            <p:cNvSpPr/>
            <p:nvPr/>
          </p:nvSpPr>
          <p:spPr>
            <a:xfrm>
              <a:off x="5687378" y="3783330"/>
              <a:ext cx="76200" cy="52387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3200" b="1" dirty="0" smtClean="0">
                <a:solidFill>
                  <a:srgbClr val="0070C0"/>
                </a:solidFill>
                <a:cs typeface="Arial" pitchFamily="34" charset="0"/>
              </a:rPr>
              <a:t>TOPICS 2 of 2</a:t>
            </a:r>
            <a:endParaRPr lang="en-US" sz="3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209550" y="609600"/>
            <a:ext cx="87249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defTabSz="457200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defTabSz="457200"/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marL="0" lvl="3" defTabSz="457200"/>
            <a:r>
              <a:rPr lang="en-US" sz="2800" b="1" dirty="0" smtClean="0">
                <a:cs typeface="Arial" pitchFamily="34" charset="0"/>
              </a:rPr>
              <a:t>Phase Behavior</a:t>
            </a:r>
          </a:p>
          <a:p>
            <a:pPr lvl="2" defTabSz="457200">
              <a:buFont typeface="Arial" pitchFamily="34" charset="0"/>
              <a:buChar char="•"/>
            </a:pPr>
            <a:r>
              <a:rPr lang="en-US" sz="2800" b="1" dirty="0" smtClean="0">
                <a:cs typeface="Arial" pitchFamily="34" charset="0"/>
              </a:rPr>
              <a:t>Optimal Blends with </a:t>
            </a:r>
            <a:r>
              <a:rPr lang="en-US" sz="2800" b="1" dirty="0" err="1" smtClean="0">
                <a:cs typeface="Arial" pitchFamily="34" charset="0"/>
              </a:rPr>
              <a:t>n</a:t>
            </a:r>
            <a:r>
              <a:rPr lang="en-US" sz="2800" b="1" dirty="0" smtClean="0">
                <a:cs typeface="Arial" pitchFamily="34" charset="0"/>
              </a:rPr>
              <a:t>-octane, a crude oil</a:t>
            </a:r>
          </a:p>
          <a:p>
            <a:pPr lvl="2" defTabSz="457200">
              <a:buFont typeface="Arial" pitchFamily="34" charset="0"/>
              <a:buChar char="•"/>
            </a:pPr>
            <a:r>
              <a:rPr lang="en-US" sz="2800" b="1" dirty="0" smtClean="0">
                <a:cs typeface="Arial" pitchFamily="34" charset="0"/>
              </a:rPr>
              <a:t>Injection Composition without oil</a:t>
            </a:r>
          </a:p>
          <a:p>
            <a:pPr lvl="2" defTabSz="457200"/>
            <a:endParaRPr lang="en-US" sz="2800" b="1" dirty="0" smtClean="0">
              <a:cs typeface="Arial" pitchFamily="34" charset="0"/>
            </a:endParaRPr>
          </a:p>
          <a:p>
            <a:pPr marL="0" lvl="2" defTabSz="457200"/>
            <a:r>
              <a:rPr lang="en-US" sz="2800" b="1" dirty="0" smtClean="0">
                <a:cs typeface="Arial" pitchFamily="34" charset="0"/>
              </a:rPr>
              <a:t>Salinity Maps for </a:t>
            </a:r>
            <a:r>
              <a:rPr lang="en-US" sz="2800" b="1" u="sng" dirty="0" smtClean="0">
                <a:cs typeface="Arial" pitchFamily="34" charset="0"/>
              </a:rPr>
              <a:t>variable salinity processes</a:t>
            </a:r>
          </a:p>
          <a:p>
            <a:pPr lvl="2" defTabSz="457200"/>
            <a:endParaRPr lang="en-US" sz="2800" b="1" dirty="0" smtClean="0">
              <a:cs typeface="Arial" pitchFamily="34" charset="0"/>
            </a:endParaRPr>
          </a:p>
          <a:p>
            <a:pPr defTabSz="457200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defTabSz="457200"/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defTabSz="457200"/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		 </a:t>
            </a:r>
          </a:p>
          <a:p>
            <a:pPr defTabSz="457200"/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defTabSz="457200"/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defTabSz="457200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 txBox="1">
            <a:spLocks/>
          </p:cNvSpPr>
          <p:nvPr/>
        </p:nvSpPr>
        <p:spPr bwMode="auto">
          <a:xfrm>
            <a:off x="533400" y="1447800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alpha val="34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3200" b="1" dirty="0" smtClean="0">
                <a:solidFill>
                  <a:srgbClr val="0070C0"/>
                </a:solidFill>
                <a:cs typeface="Arial" pitchFamily="34" charset="0"/>
              </a:rPr>
              <a:t>OBJECTIVE</a:t>
            </a:r>
            <a:endParaRPr lang="en-US" sz="3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auto">
          <a:xfrm>
            <a:off x="533400" y="1447800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85800"/>
            <a:ext cx="8763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smtClean="0">
                <a:cs typeface="Arial" pitchFamily="34" charset="0"/>
              </a:rPr>
              <a:t>Without adding alcohol, determine </a:t>
            </a:r>
            <a:r>
              <a:rPr lang="en-US" sz="2500" b="1" dirty="0" smtClean="0"/>
              <a:t>effect </a:t>
            </a:r>
            <a:r>
              <a:rPr lang="en-US" sz="2500" b="1" dirty="0"/>
              <a:t>of hardness </a:t>
            </a:r>
            <a:r>
              <a:rPr lang="en-US" sz="2500" b="1" dirty="0" smtClean="0"/>
              <a:t>on </a:t>
            </a:r>
            <a:r>
              <a:rPr lang="en-US" sz="2500" b="1" dirty="0"/>
              <a:t>equilibrium phase behavior </a:t>
            </a:r>
            <a:r>
              <a:rPr lang="en-US" sz="2500" b="1" dirty="0" smtClean="0"/>
              <a:t>for three blend types</a:t>
            </a:r>
            <a:r>
              <a:rPr lang="en-US" sz="25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1600" dirty="0" smtClean="0"/>
          </a:p>
          <a:p>
            <a:pPr algn="just"/>
            <a:endParaRPr lang="en-US" sz="2000" b="1" u="sng" dirty="0" smtClean="0"/>
          </a:p>
          <a:p>
            <a:pPr algn="just"/>
            <a:endParaRPr lang="en-US" sz="2000" b="1" u="sng" dirty="0" smtClean="0"/>
          </a:p>
          <a:p>
            <a:r>
              <a:rPr lang="en-US" sz="2500" b="1" u="sng" dirty="0" smtClean="0">
                <a:latin typeface="Arial" pitchFamily="34" charset="0"/>
                <a:cs typeface="Arial" pitchFamily="34" charset="0"/>
              </a:rPr>
              <a:t>Challenge: </a:t>
            </a:r>
            <a:r>
              <a:rPr lang="en-US" sz="2500" b="1" dirty="0" smtClean="0"/>
              <a:t>Low-tension Oil-Water-Surfactant systems are suitable </a:t>
            </a:r>
            <a:r>
              <a:rPr lang="en-US" sz="2500" b="1" dirty="0"/>
              <a:t>for injection when made as </a:t>
            </a:r>
            <a:r>
              <a:rPr lang="en-US" sz="2500" b="1" dirty="0" err="1" smtClean="0"/>
              <a:t>microemulsions</a:t>
            </a:r>
            <a:r>
              <a:rPr lang="en-US" sz="2500" b="1" dirty="0" smtClean="0"/>
              <a:t> but seldom suitable </a:t>
            </a:r>
            <a:r>
              <a:rPr lang="en-US" sz="2500" b="1" dirty="0"/>
              <a:t>when made as aqueous </a:t>
            </a:r>
            <a:r>
              <a:rPr lang="en-US" sz="2500" b="1" dirty="0" smtClean="0"/>
              <a:t>solutions, which are often </a:t>
            </a:r>
            <a:r>
              <a:rPr lang="en-US" sz="2500" b="1" dirty="0"/>
              <a:t>cloudy or form </a:t>
            </a:r>
            <a:r>
              <a:rPr lang="en-US" sz="2500" b="1" dirty="0" smtClean="0"/>
              <a:t>precipitates.</a:t>
            </a:r>
            <a:endParaRPr lang="en-US" sz="2500" b="1" dirty="0"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456660743"/>
              </p:ext>
            </p:extLst>
          </p:nvPr>
        </p:nvGraphicFramePr>
        <p:xfrm>
          <a:off x="381000" y="1828800"/>
          <a:ext cx="8039100" cy="237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362"/>
                <a:gridCol w="5101738"/>
              </a:tblGrid>
              <a:tr h="54061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Blend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Research Focused on</a:t>
                      </a:r>
                      <a:endParaRPr lang="en-US" sz="3200" dirty="0"/>
                    </a:p>
                  </a:txBody>
                  <a:tcPr/>
                </a:tc>
              </a:tr>
              <a:tr h="4268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APS/IOS</a:t>
                      </a:r>
                      <a:r>
                        <a:rPr lang="en-US" sz="2800" b="1" baseline="-25000" dirty="0" smtClean="0"/>
                        <a:t>15-18</a:t>
                      </a:r>
                      <a:endParaRPr lang="en-US" sz="2800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Finding aqueous single-phase solutions capable of generating low-tension in hard brines such as  seawater</a:t>
                      </a:r>
                      <a:endParaRPr lang="en-US" sz="2800" dirty="0"/>
                    </a:p>
                  </a:txBody>
                  <a:tcPr anchor="ctr"/>
                </a:tc>
              </a:tr>
              <a:tr h="6523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APS/APS</a:t>
                      </a:r>
                      <a:endParaRPr lang="en-US" sz="28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0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APS/AES</a:t>
                      </a:r>
                      <a:endParaRPr lang="en-US" sz="28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199" y="6659061"/>
            <a:ext cx="3581401" cy="12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3200" b="1" dirty="0" smtClean="0">
                <a:solidFill>
                  <a:srgbClr val="0070C0"/>
                </a:solidFill>
                <a:cs typeface="Arial" pitchFamily="34" charset="0"/>
              </a:rPr>
              <a:t>Experimental Highlights</a:t>
            </a:r>
            <a:endParaRPr lang="en-US" sz="3200" b="1" dirty="0">
              <a:solidFill>
                <a:srgbClr val="0070C0"/>
              </a:solidFill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173948912"/>
              </p:ext>
            </p:extLst>
          </p:nvPr>
        </p:nvGraphicFramePr>
        <p:xfrm>
          <a:off x="152400" y="1066801"/>
          <a:ext cx="3733800" cy="3091168"/>
        </p:xfrm>
        <a:graphic>
          <a:graphicData uri="http://schemas.openxmlformats.org/drawingml/2006/table">
            <a:tbl>
              <a:tblPr/>
              <a:tblGrid>
                <a:gridCol w="2286000"/>
                <a:gridCol w="609600"/>
                <a:gridCol w="838200"/>
              </a:tblGrid>
              <a:tr h="29786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Wt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% Salt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SW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96443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Arial"/>
                          <a:ea typeface="Times New Roman"/>
                        </a:rPr>
                        <a:t>NaCl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</a:rPr>
                        <a:t>2.9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</a:rPr>
                        <a:t>4.0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96443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</a:rPr>
                        <a:t>CaCl</a:t>
                      </a:r>
                      <a:r>
                        <a:rPr lang="en-US" sz="2400" b="1" baseline="-25000" dirty="0">
                          <a:latin typeface="Arial"/>
                          <a:ea typeface="Times New Roman"/>
                        </a:rPr>
                        <a:t>2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</a:rPr>
                        <a:t>0.13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96443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</a:rPr>
                        <a:t>MgCl</a:t>
                      </a:r>
                      <a:r>
                        <a:rPr lang="en-US" sz="2400" b="1" baseline="-25000" dirty="0">
                          <a:latin typeface="Arial"/>
                          <a:ea typeface="Times New Roman"/>
                        </a:rPr>
                        <a:t>2 </a:t>
                      </a:r>
                      <a:r>
                        <a:rPr lang="en-US" sz="2400" b="1" dirty="0">
                          <a:latin typeface="Arial"/>
                          <a:ea typeface="Times New Roman"/>
                        </a:rPr>
                        <a:t>6H</a:t>
                      </a:r>
                      <a:r>
                        <a:rPr lang="en-US" sz="2400" b="1" baseline="-25000" dirty="0"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en-US" sz="2400" b="1" dirty="0">
                          <a:latin typeface="Arial"/>
                          <a:ea typeface="Times New Roman"/>
                        </a:rPr>
                        <a:t>O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</a:rPr>
                        <a:t>1.12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"/>
                          <a:ea typeface="Times New Roman"/>
                        </a:rPr>
                        <a:t>TDS</a:t>
                      </a:r>
                      <a:r>
                        <a:rPr lang="en-US" sz="2400" b="1" baseline="0" dirty="0" smtClean="0">
                          <a:latin typeface="Arial"/>
                          <a:ea typeface="Times New Roman"/>
                        </a:rPr>
                        <a:t> (</a:t>
                      </a:r>
                      <a:r>
                        <a:rPr lang="en-US" sz="2400" b="1" dirty="0" err="1" smtClean="0">
                          <a:latin typeface="Arial"/>
                          <a:ea typeface="Times New Roman"/>
                        </a:rPr>
                        <a:t>g</a:t>
                      </a:r>
                      <a:r>
                        <a:rPr lang="en-US" sz="2400" b="1" dirty="0" smtClean="0">
                          <a:latin typeface="Arial"/>
                          <a:ea typeface="Times New Roman"/>
                        </a:rPr>
                        <a:t>/L)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"/>
                          <a:ea typeface="Times New Roman"/>
                        </a:rPr>
                        <a:t>35.5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"/>
                          <a:ea typeface="Times New Roman"/>
                        </a:rPr>
                        <a:t>40.0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27389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"/>
                          <a:ea typeface="Times New Roman"/>
                        </a:rPr>
                        <a:t>Ionic</a:t>
                      </a:r>
                      <a:r>
                        <a:rPr lang="en-US" sz="2400" b="1" baseline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b="1" dirty="0" smtClean="0">
                          <a:latin typeface="Arial"/>
                          <a:ea typeface="Times New Roman"/>
                        </a:rPr>
                        <a:t>strength       mol</a:t>
                      </a:r>
                      <a:r>
                        <a:rPr lang="en-US" sz="2400" b="1" dirty="0">
                          <a:latin typeface="Arial"/>
                          <a:ea typeface="Times New Roman"/>
                        </a:rPr>
                        <a:t>/L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"/>
                          <a:ea typeface="Times New Roman"/>
                        </a:rPr>
                        <a:t>0.70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"/>
                          <a:ea typeface="Times New Roman"/>
                        </a:rPr>
                        <a:t>0.68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5750" y="533400"/>
            <a:ext cx="8839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Typical brine composition</a:t>
            </a:r>
            <a:r>
              <a:rPr lang="en-US" sz="2200" b="1" dirty="0" smtClean="0"/>
              <a:t>        </a:t>
            </a:r>
            <a:r>
              <a:rPr lang="en-US" sz="2200" b="1" u="sng" dirty="0" smtClean="0"/>
              <a:t>Oil</a:t>
            </a:r>
            <a:r>
              <a:rPr lang="en-US" sz="2200" b="1" dirty="0" smtClean="0"/>
              <a:t>                </a:t>
            </a:r>
            <a:r>
              <a:rPr lang="en-US" sz="2200" b="1" u="sng" dirty="0" smtClean="0"/>
              <a:t>Test Temperature</a:t>
            </a:r>
          </a:p>
          <a:p>
            <a:r>
              <a:rPr lang="en-US" sz="2000" dirty="0" smtClean="0"/>
              <a:t>                                </a:t>
            </a:r>
            <a:r>
              <a:rPr lang="en-US" sz="2400" b="1" dirty="0" smtClean="0"/>
              <a:t>   </a:t>
            </a:r>
            <a:r>
              <a:rPr lang="en-US" sz="2000" dirty="0" smtClean="0"/>
              <a:t>                     </a:t>
            </a:r>
            <a:r>
              <a:rPr lang="en-US" sz="2000" b="1" dirty="0" smtClean="0"/>
              <a:t>n-octane</a:t>
            </a:r>
            <a:r>
              <a:rPr lang="en-US" sz="2000" dirty="0" smtClean="0"/>
              <a:t>             </a:t>
            </a:r>
            <a:r>
              <a:rPr lang="en-US" sz="2000" b="1" dirty="0" smtClean="0"/>
              <a:t>ambient to &lt;60°C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</a:t>
            </a:r>
            <a:r>
              <a:rPr lang="en-US" sz="2000" b="1" dirty="0" smtClean="0"/>
              <a:t>a crude oil</a:t>
            </a:r>
          </a:p>
          <a:p>
            <a:endParaRPr lang="en-US" sz="2000" b="1" dirty="0"/>
          </a:p>
        </p:txBody>
      </p:sp>
      <p:pic>
        <p:nvPicPr>
          <p:cNvPr id="12" name="Picture 11" descr="F:\50-50 0332-A771 Maura-set S.jpg"/>
          <p:cNvPicPr>
            <a:picLocks noChangeAspect="1" noChangeArrowheads="1"/>
          </p:cNvPicPr>
          <p:nvPr/>
        </p:nvPicPr>
        <p:blipFill>
          <a:blip r:embed="rId3" cstate="print"/>
          <a:srcRect l="289" t="12817" r="6069" b="2824"/>
          <a:stretch>
            <a:fillRect/>
          </a:stretch>
        </p:blipFill>
        <p:spPr bwMode="auto">
          <a:xfrm>
            <a:off x="3962400" y="3286727"/>
            <a:ext cx="4648200" cy="3140852"/>
          </a:xfrm>
          <a:prstGeom prst="rect">
            <a:avLst/>
          </a:prstGeom>
          <a:noFill/>
        </p:spPr>
      </p:pic>
      <p:sp>
        <p:nvSpPr>
          <p:cNvPr id="13" name="TextBox 4"/>
          <p:cNvSpPr txBox="1"/>
          <p:nvPr/>
        </p:nvSpPr>
        <p:spPr>
          <a:xfrm>
            <a:off x="3886200" y="5953727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0    1       2       3     4     5     6      7     8     9    10 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3924300" y="3048000"/>
            <a:ext cx="499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SW       9/1     8/2     7/3    6/4    5/5     6/4    7/3    8/2     9/1  15%NaCl</a:t>
            </a:r>
            <a:endParaRPr lang="en-US" sz="12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781800" y="6367046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ＭＳ Ｐゴシック" charset="-128"/>
                <a:cs typeface="Times New Roman" pitchFamily="18" charset="0"/>
              </a:rPr>
              <a:t>~9weeks of equilibration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ＭＳ Ｐゴシック" charset="-128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62400" y="2362200"/>
            <a:ext cx="5162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b="1" dirty="0" smtClean="0" bmk="_Toc360284510">
                <a:cs typeface="Arial" pitchFamily="34" charset="0"/>
              </a:rPr>
              <a:t>Salinity Scan: SW/15%NaCl mixtures, WOR~1 </a:t>
            </a:r>
          </a:p>
          <a:p>
            <a:pPr eaLnBrk="0" hangingPunct="0"/>
            <a:r>
              <a:rPr lang="en-US" b="1" dirty="0" smtClean="0" bmk="_Toc360284510">
                <a:cs typeface="Arial" pitchFamily="34" charset="0"/>
              </a:rPr>
              <a:t>2%total b-</a:t>
            </a:r>
            <a:r>
              <a:rPr lang="en-US" b="1" dirty="0" smtClean="0" bmk="_Toc360284510">
                <a:latin typeface="Cambria" pitchFamily="18" charset="0"/>
                <a:cs typeface="Times New Roman" pitchFamily="18" charset="0"/>
              </a:rPr>
              <a:t>C</a:t>
            </a:r>
            <a:r>
              <a:rPr lang="en-US" b="1" baseline="-30000" dirty="0" smtClean="0" bmk="_Toc360284510">
                <a:latin typeface="Cambria" pitchFamily="18" charset="0"/>
                <a:cs typeface="Times New Roman" pitchFamily="18" charset="0"/>
              </a:rPr>
              <a:t>67</a:t>
            </a:r>
            <a:r>
              <a:rPr lang="en-US" b="1" dirty="0" smtClean="0" bmk="_Toc360284510">
                <a:latin typeface="Cambria" pitchFamily="18" charset="0"/>
                <a:cs typeface="Times New Roman" pitchFamily="18" charset="0"/>
              </a:rPr>
              <a:t>7P/IOS</a:t>
            </a:r>
            <a:r>
              <a:rPr lang="en-US" b="1" dirty="0" smtClean="0" bmk="_Toc360284510">
                <a:cs typeface="Arial" pitchFamily="34" charset="0"/>
              </a:rPr>
              <a:t>_1/1</a:t>
            </a:r>
            <a:r>
              <a:rPr lang="en-US" b="1" dirty="0" smtClean="0">
                <a:cs typeface="Arial" pitchFamily="34" charset="0"/>
              </a:rPr>
              <a:t> by wt</a:t>
            </a:r>
            <a:r>
              <a:rPr lang="en-US" b="1" dirty="0" smtClean="0" bmk="_Toc360284510">
                <a:cs typeface="Arial" pitchFamily="34" charset="0"/>
              </a:rPr>
              <a:t>, n-C</a:t>
            </a:r>
            <a:r>
              <a:rPr lang="en-US" b="1" baseline="-25000" dirty="0" smtClean="0" bmk="_Toc360284510">
                <a:cs typeface="Arial" pitchFamily="34" charset="0"/>
              </a:rPr>
              <a:t>8</a:t>
            </a:r>
            <a:r>
              <a:rPr lang="en-US" b="1" dirty="0" smtClean="0" bmk="_Toc360284510">
                <a:cs typeface="Arial" pitchFamily="34" charset="0"/>
              </a:rPr>
              <a:t>,</a:t>
            </a:r>
            <a:r>
              <a:rPr lang="en-US" b="1" baseline="-25000" dirty="0" smtClean="0" bmk="_Toc360284510">
                <a:cs typeface="Arial" pitchFamily="34" charset="0"/>
              </a:rPr>
              <a:t> </a:t>
            </a:r>
            <a:r>
              <a:rPr lang="en-US" b="1" dirty="0" smtClean="0" bmk="_Toc360284510">
                <a:cs typeface="Arial" pitchFamily="34" charset="0"/>
              </a:rPr>
              <a:t>~25°C</a:t>
            </a:r>
            <a:endParaRPr lang="en-US" dirty="0" smtClean="0" bmk="_Toc36028451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905000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6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5105400" y="65532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3200" b="1" dirty="0" smtClean="0">
                <a:solidFill>
                  <a:srgbClr val="0070C0"/>
                </a:solidFill>
                <a:cs typeface="Arial" pitchFamily="34" charset="0"/>
              </a:rPr>
              <a:t>Surfactants Used in Blend Scans</a:t>
            </a:r>
            <a:endParaRPr lang="en-US" sz="3200" b="1" baseline="-25000" dirty="0">
              <a:solidFill>
                <a:srgbClr val="0070C0"/>
              </a:solidFill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496816183"/>
              </p:ext>
            </p:extLst>
          </p:nvPr>
        </p:nvGraphicFramePr>
        <p:xfrm>
          <a:off x="1295400" y="609600"/>
          <a:ext cx="6858001" cy="2804161"/>
        </p:xfrm>
        <a:graphic>
          <a:graphicData uri="http://schemas.openxmlformats.org/drawingml/2006/table">
            <a:tbl>
              <a:tblPr/>
              <a:tblGrid>
                <a:gridCol w="2362200"/>
                <a:gridCol w="304800"/>
                <a:gridCol w="609600"/>
                <a:gridCol w="693374"/>
                <a:gridCol w="148219"/>
                <a:gridCol w="1478589"/>
                <a:gridCol w="1261219"/>
              </a:tblGrid>
              <a:tr h="30480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E36C0A"/>
                          </a:solidFill>
                          <a:latin typeface="Times New Roman"/>
                          <a:ea typeface="Times New Roman"/>
                        </a:rPr>
                        <a:t>Hydrophobe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E36C0A"/>
                          </a:solidFill>
                          <a:latin typeface="Times New Roman"/>
                          <a:ea typeface="Times New Roman"/>
                        </a:rPr>
                        <a:t>Propoxy </a:t>
                      </a:r>
                      <a:r>
                        <a:rPr lang="en-US" sz="1600" b="1" dirty="0" smtClean="0">
                          <a:solidFill>
                            <a:srgbClr val="E36C0A"/>
                          </a:solidFill>
                          <a:latin typeface="Times New Roman"/>
                          <a:ea typeface="Times New Roman"/>
                        </a:rPr>
                        <a:t>Groups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E36C0A"/>
                          </a:solidFill>
                          <a:latin typeface="Times New Roman"/>
                          <a:ea typeface="Times New Roman"/>
                        </a:rPr>
                        <a:t>Ethoxy </a:t>
                      </a:r>
                      <a:r>
                        <a:rPr lang="en-US" sz="1600" b="1" dirty="0" smtClean="0">
                          <a:solidFill>
                            <a:srgbClr val="E36C0A"/>
                          </a:solidFill>
                          <a:latin typeface="Times New Roman"/>
                          <a:ea typeface="Times New Roman"/>
                        </a:rPr>
                        <a:t>Groups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E36C0A"/>
                          </a:solidFill>
                          <a:latin typeface="Times New Roman"/>
                          <a:ea typeface="Times New Roman"/>
                        </a:rPr>
                        <a:t>Named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1440">
                <a:tc gridSpan="7"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Sulfates</a:t>
                      </a:r>
                      <a:endParaRPr lang="en-US" sz="1800" u="sng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">
                <a:tc gridSpan="2">
                  <a:txBody>
                    <a:bodyPr/>
                    <a:lstStyle/>
                    <a:p>
                      <a:pPr marL="0" marR="0" indent="8001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Branched C</a:t>
                      </a:r>
                      <a:r>
                        <a:rPr lang="en-US" sz="1800" b="1" baseline="-25000" dirty="0">
                          <a:latin typeface="Times New Roman"/>
                          <a:ea typeface="Times New Roman"/>
                        </a:rPr>
                        <a:t>16-17  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6002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16002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b-C</a:t>
                      </a:r>
                      <a:r>
                        <a:rPr lang="en-US" sz="1800" b="1" baseline="-25000" dirty="0">
                          <a:latin typeface="Times New Roman"/>
                          <a:ea typeface="Times New Roman"/>
                        </a:rPr>
                        <a:t>67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7P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440">
                <a:tc gridSpan="2">
                  <a:txBody>
                    <a:bodyPr/>
                    <a:lstStyle/>
                    <a:p>
                      <a:pPr marL="0" marR="0" indent="8001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Lower branched C</a:t>
                      </a:r>
                      <a:r>
                        <a:rPr lang="en-US" sz="1800" b="1" baseline="-25000" dirty="0">
                          <a:latin typeface="Times New Roman"/>
                          <a:ea typeface="Times New Roman"/>
                        </a:rPr>
                        <a:t>12-13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6002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16002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b-C</a:t>
                      </a:r>
                      <a:r>
                        <a:rPr lang="en-US" sz="1800" b="1" baseline="-25000" dirty="0">
                          <a:latin typeface="Times New Roman"/>
                          <a:ea typeface="Times New Roman"/>
                        </a:rPr>
                        <a:t>23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7P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440">
                <a:tc gridSpan="2">
                  <a:txBody>
                    <a:bodyPr/>
                    <a:lstStyle/>
                    <a:p>
                      <a:pPr marL="0" marR="0" indent="8001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Higher  branched C</a:t>
                      </a:r>
                      <a:r>
                        <a:rPr lang="en-US" sz="1800" b="1" baseline="-25000" dirty="0">
                          <a:latin typeface="Times New Roman"/>
                          <a:ea typeface="Times New Roman"/>
                        </a:rPr>
                        <a:t>12-13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6002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16002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B-C</a:t>
                      </a:r>
                      <a:r>
                        <a:rPr lang="en-US" sz="1800" b="1" baseline="-25000">
                          <a:latin typeface="Times New Roman"/>
                          <a:ea typeface="Times New Roman"/>
                        </a:rPr>
                        <a:t>23 </a:t>
                      </a:r>
                      <a:r>
                        <a:rPr lang="en-US" sz="1800" b="1">
                          <a:latin typeface="Times New Roman"/>
                          <a:ea typeface="Times New Roman"/>
                        </a:rPr>
                        <a:t>7P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440">
                <a:tc gridSpan="2"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Lower branched C</a:t>
                      </a:r>
                      <a:r>
                        <a:rPr lang="en-US" sz="1800" b="1" baseline="-25000" dirty="0">
                          <a:latin typeface="Times New Roman"/>
                          <a:ea typeface="Times New Roman"/>
                        </a:rPr>
                        <a:t>12-13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b-C</a:t>
                      </a:r>
                      <a:r>
                        <a:rPr lang="en-US" sz="1800" b="1" baseline="-25000">
                          <a:latin typeface="Times New Roman"/>
                          <a:ea typeface="Times New Roman"/>
                        </a:rPr>
                        <a:t>23 </a:t>
                      </a:r>
                      <a:r>
                        <a:rPr lang="en-US" sz="1800" b="1">
                          <a:latin typeface="Times New Roman"/>
                          <a:ea typeface="Times New Roman"/>
                        </a:rPr>
                        <a:t>7E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440">
                <a:tc gridSpan="2"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Higher  branched C</a:t>
                      </a:r>
                      <a:r>
                        <a:rPr lang="en-US" sz="1800" b="1" baseline="-25000" dirty="0">
                          <a:latin typeface="Times New Roman"/>
                          <a:ea typeface="Times New Roman"/>
                        </a:rPr>
                        <a:t>12-13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B-C</a:t>
                      </a:r>
                      <a:r>
                        <a:rPr lang="en-US" sz="1800" b="1" baseline="-25000" dirty="0">
                          <a:latin typeface="Times New Roman"/>
                          <a:ea typeface="Times New Roman"/>
                        </a:rPr>
                        <a:t>23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7E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080">
                <a:tc gridSpan="7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20">
                <a:tc gridSpan="7"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Sulfonate</a:t>
                      </a:r>
                      <a:endParaRPr lang="en-US" sz="1800" u="sng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41">
                <a:tc gridSpan="3"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Internal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Olefin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Sulfonate</a:t>
                      </a:r>
                      <a:r>
                        <a:rPr lang="en-US" sz="1800" b="1" dirty="0" smtClean="0">
                          <a:solidFill>
                            <a:srgbClr val="E36C0A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15-18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3352798"/>
            <a:ext cx="4869574" cy="2877591"/>
          </a:xfrm>
          <a:prstGeom prst="rect">
            <a:avLst/>
          </a:prstGeom>
        </p:spPr>
      </p:pic>
      <p:sp>
        <p:nvSpPr>
          <p:cNvPr id="20" name="Bent Arrow 19"/>
          <p:cNvSpPr/>
          <p:nvPr/>
        </p:nvSpPr>
        <p:spPr>
          <a:xfrm rot="10800000" flipH="1">
            <a:off x="990600" y="1295400"/>
            <a:ext cx="762000" cy="27432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 rot="5400000">
            <a:off x="1104900" y="1181100"/>
            <a:ext cx="304800" cy="228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 Arrow 21"/>
          <p:cNvSpPr/>
          <p:nvPr/>
        </p:nvSpPr>
        <p:spPr>
          <a:xfrm rot="10800000">
            <a:off x="6477000" y="3124200"/>
            <a:ext cx="762000" cy="20574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5400000">
            <a:off x="7048500" y="3009900"/>
            <a:ext cx="304800" cy="228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3505200" y="5562600"/>
            <a:ext cx="131134" cy="5334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81300" y="6245423"/>
            <a:ext cx="293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Bø = Optimal Blend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4267200"/>
            <a:ext cx="17144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Blend Scan</a:t>
            </a:r>
          </a:p>
          <a:p>
            <a:r>
              <a:rPr lang="en-US" sz="2000" b="1" dirty="0" smtClean="0">
                <a:latin typeface="Times New Roman"/>
                <a:ea typeface="Times New Roman"/>
              </a:rPr>
              <a:t>b-C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67 </a:t>
            </a:r>
            <a:r>
              <a:rPr lang="en-US" sz="2000" b="1" dirty="0" smtClean="0">
                <a:latin typeface="Times New Roman"/>
                <a:ea typeface="Times New Roman"/>
              </a:rPr>
              <a:t>7P/IOS</a:t>
            </a:r>
          </a:p>
          <a:p>
            <a:r>
              <a:rPr lang="en-US" sz="2000" b="1" dirty="0" smtClean="0">
                <a:latin typeface="Times New Roman"/>
                <a:ea typeface="Times New Roman"/>
              </a:rPr>
              <a:t>2wt% total</a:t>
            </a:r>
          </a:p>
          <a:p>
            <a:r>
              <a:rPr lang="en-US" sz="2000" b="1" dirty="0" smtClean="0">
                <a:latin typeface="Times New Roman"/>
                <a:ea typeface="Times New Roman"/>
              </a:rPr>
              <a:t>2*SW, 25°C,</a:t>
            </a:r>
          </a:p>
          <a:p>
            <a:r>
              <a:rPr lang="en-US" sz="2000" b="1" dirty="0" smtClean="0">
                <a:latin typeface="Times New Roman"/>
                <a:ea typeface="Times New Roman"/>
              </a:rPr>
              <a:t>WOR~1, n-C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8</a:t>
            </a:r>
            <a:endParaRPr lang="en-US" sz="2000" b="1" dirty="0" smtClean="0">
              <a:latin typeface="Times New Roman"/>
              <a:ea typeface="Times New Roman"/>
            </a:endParaRPr>
          </a:p>
          <a:p>
            <a:endParaRPr lang="en-US" sz="2000" b="1" dirty="0" smtClean="0"/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" y="533400"/>
            <a:ext cx="87614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891393"/>
            <a:ext cx="902970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3708400"/>
            <a:ext cx="88392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272177" y="76200"/>
            <a:ext cx="989122" cy="533401"/>
            <a:chOff x="5640278" y="647700"/>
            <a:chExt cx="893134" cy="457200"/>
          </a:xfrm>
        </p:grpSpPr>
        <p:grpSp>
          <p:nvGrpSpPr>
            <p:cNvPr id="14" name="Group 13"/>
            <p:cNvGrpSpPr/>
            <p:nvPr/>
          </p:nvGrpSpPr>
          <p:grpSpPr>
            <a:xfrm>
              <a:off x="5640278" y="647700"/>
              <a:ext cx="893134" cy="457200"/>
              <a:chOff x="5669221" y="685800"/>
              <a:chExt cx="893134" cy="311553"/>
            </a:xfrm>
          </p:grpSpPr>
          <p:sp>
            <p:nvSpPr>
              <p:cNvPr id="16" name="Bent-Up Arrow 15"/>
              <p:cNvSpPr/>
              <p:nvPr/>
            </p:nvSpPr>
            <p:spPr>
              <a:xfrm rot="10800000">
                <a:off x="5669221" y="685800"/>
                <a:ext cx="417624" cy="311553"/>
              </a:xfrm>
              <a:prstGeom prst="bent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Bent-Up Arrow 16"/>
              <p:cNvSpPr/>
              <p:nvPr/>
            </p:nvSpPr>
            <p:spPr>
              <a:xfrm rot="10800000" flipH="1">
                <a:off x="6096000" y="685800"/>
                <a:ext cx="466355" cy="300920"/>
              </a:xfrm>
              <a:prstGeom prst="bent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943600" y="735000"/>
              <a:ext cx="228600" cy="326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1B1A22"/>
                  </a:solidFill>
                </a:rPr>
                <a:t>=</a:t>
              </a:r>
              <a:endParaRPr lang="en-US" sz="2000" b="1" dirty="0">
                <a:solidFill>
                  <a:srgbClr val="1B1A22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76200" y="190500"/>
            <a:ext cx="5810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Soft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brines of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Equal Ionic Strength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34201" y="76201"/>
            <a:ext cx="990600" cy="533399"/>
            <a:chOff x="7086600" y="838201"/>
            <a:chExt cx="990600" cy="533399"/>
          </a:xfrm>
        </p:grpSpPr>
        <p:grpSp>
          <p:nvGrpSpPr>
            <p:cNvPr id="20" name="Group 19"/>
            <p:cNvGrpSpPr/>
            <p:nvPr/>
          </p:nvGrpSpPr>
          <p:grpSpPr>
            <a:xfrm>
              <a:off x="7086600" y="838201"/>
              <a:ext cx="990600" cy="533399"/>
              <a:chOff x="5669221" y="685800"/>
              <a:chExt cx="893134" cy="311553"/>
            </a:xfrm>
          </p:grpSpPr>
          <p:sp>
            <p:nvSpPr>
              <p:cNvPr id="22" name="Bent-Up Arrow 21"/>
              <p:cNvSpPr/>
              <p:nvPr/>
            </p:nvSpPr>
            <p:spPr>
              <a:xfrm rot="10800000">
                <a:off x="5669221" y="685800"/>
                <a:ext cx="417624" cy="311553"/>
              </a:xfrm>
              <a:prstGeom prst="bent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ent-Up Arrow 22"/>
              <p:cNvSpPr/>
              <p:nvPr/>
            </p:nvSpPr>
            <p:spPr>
              <a:xfrm rot="10800000" flipH="1">
                <a:off x="6096000" y="685800"/>
                <a:ext cx="466355" cy="300920"/>
              </a:xfrm>
              <a:prstGeom prst="bent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467600" y="95250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1B1A22"/>
                  </a:solidFill>
                </a:rPr>
                <a:t>=</a:t>
              </a:r>
              <a:endParaRPr lang="en-US" sz="2000" b="1" dirty="0">
                <a:solidFill>
                  <a:srgbClr val="1B1A22"/>
                </a:solidFill>
              </a:endParaRPr>
            </a:p>
          </p:txBody>
        </p:sp>
      </p:grpSp>
      <p:sp>
        <p:nvSpPr>
          <p:cNvPr id="24" name="Title 8"/>
          <p:cNvSpPr txBox="1">
            <a:spLocks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3200" b="1" dirty="0" smtClean="0">
                <a:solidFill>
                  <a:srgbClr val="0070C0"/>
                </a:solidFill>
                <a:cs typeface="Arial" pitchFamily="34" charset="0"/>
              </a:rPr>
              <a:t>Optimal Blend Ratios : APS/IOS</a:t>
            </a:r>
            <a:endParaRPr lang="en-US" sz="3200" b="1" baseline="-250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6786" y="3718726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70C0"/>
                </a:solidFill>
              </a:rPr>
              <a:t>High </a:t>
            </a:r>
            <a:r>
              <a:rPr lang="en-US" sz="2800" b="1" i="1" dirty="0">
                <a:solidFill>
                  <a:srgbClr val="0070C0"/>
                </a:solidFill>
              </a:rPr>
              <a:t>oil </a:t>
            </a:r>
            <a:r>
              <a:rPr lang="en-US" sz="2800" b="1" i="1" dirty="0" smtClean="0">
                <a:solidFill>
                  <a:srgbClr val="0070C0"/>
                </a:solidFill>
              </a:rPr>
              <a:t>&amp; </a:t>
            </a:r>
            <a:r>
              <a:rPr lang="en-US" sz="2800" b="1" i="1" dirty="0">
                <a:solidFill>
                  <a:srgbClr val="0070C0"/>
                </a:solidFill>
              </a:rPr>
              <a:t>brine solubilization parameters </a:t>
            </a:r>
            <a:r>
              <a:rPr lang="en-US" sz="2800" b="1" i="1" dirty="0" smtClean="0">
                <a:solidFill>
                  <a:srgbClr val="0070C0"/>
                </a:solidFill>
              </a:rPr>
              <a:t>near </a:t>
            </a:r>
            <a:r>
              <a:rPr lang="en-US" sz="2800" b="1" i="1" dirty="0">
                <a:solidFill>
                  <a:srgbClr val="0070C0"/>
                </a:solidFill>
              </a:rPr>
              <a:t>optimal </a:t>
            </a:r>
            <a:r>
              <a:rPr lang="en-US" sz="2800" b="1" i="1" dirty="0" smtClean="0">
                <a:solidFill>
                  <a:srgbClr val="0070C0"/>
                </a:solidFill>
              </a:rPr>
              <a:t>conditions so, highly </a:t>
            </a:r>
            <a:r>
              <a:rPr lang="en-US" sz="2800" b="1" i="1" dirty="0">
                <a:solidFill>
                  <a:srgbClr val="0070C0"/>
                </a:solidFill>
              </a:rPr>
              <a:t>promising for EOR </a:t>
            </a:r>
            <a:r>
              <a:rPr lang="en-US" sz="2800" b="1" i="1" dirty="0" smtClean="0">
                <a:solidFill>
                  <a:srgbClr val="0070C0"/>
                </a:solidFill>
              </a:rPr>
              <a:t>processes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1300" y="385513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2*, 3*SW reveal </a:t>
            </a:r>
            <a:r>
              <a:rPr lang="en-US" sz="3200" b="1" dirty="0">
                <a:solidFill>
                  <a:srgbClr val="0070C0"/>
                </a:solidFill>
              </a:rPr>
              <a:t>tolerance to both </a:t>
            </a:r>
            <a:r>
              <a:rPr lang="en-US" sz="3200" b="1" dirty="0" smtClean="0">
                <a:solidFill>
                  <a:srgbClr val="0070C0"/>
                </a:solidFill>
              </a:rPr>
              <a:t>         salinity &amp; hardness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1450" y="39624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Unclear Aqueous Solutions  2*, 3*SW or 8 ,12%  NaCl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1454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8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0" y="63246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itle 8"/>
          <p:cNvSpPr txBox="1">
            <a:spLocks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3200" b="1" dirty="0" smtClean="0">
                <a:solidFill>
                  <a:srgbClr val="0070C0"/>
                </a:solidFill>
                <a:cs typeface="Arial" pitchFamily="34" charset="0"/>
              </a:rPr>
              <a:t>Optimal Blend Ratios : APS/IOS</a:t>
            </a:r>
            <a:endParaRPr lang="en-US" sz="3200" b="1" baseline="-25000" dirty="0">
              <a:solidFill>
                <a:srgbClr val="0070C0"/>
              </a:solidFill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1600200"/>
          <a:ext cx="7353298" cy="2971800"/>
        </p:xfrm>
        <a:graphic>
          <a:graphicData uri="http://schemas.openxmlformats.org/drawingml/2006/table">
            <a:tbl>
              <a:tblPr/>
              <a:tblGrid>
                <a:gridCol w="615983"/>
                <a:gridCol w="1936715"/>
                <a:gridCol w="681214"/>
                <a:gridCol w="846977"/>
                <a:gridCol w="769979"/>
                <a:gridCol w="846977"/>
                <a:gridCol w="769979"/>
                <a:gridCol w="885474"/>
              </a:tblGrid>
              <a:tr h="392848">
                <a:tc rowSpan="6">
                  <a:txBody>
                    <a:bodyPr/>
                    <a:lstStyle/>
                    <a:p>
                      <a:pPr marL="71755" marR="71755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</a:rPr>
                        <a:t>50°C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b-C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</a:rPr>
                        <a:t>67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7P :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IOS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Bø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Not done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45: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45: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5: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5: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600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V/Vs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88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b-C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</a:rPr>
                        <a:t>23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7P :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IOS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Bø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Not done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80: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75: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45: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45: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600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V/Vs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1ø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88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B-C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</a:rPr>
                        <a:t>23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7P :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IOS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Bø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Not done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65: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65: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35: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35: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600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V/Vs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0" y="888274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=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9144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=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99E01A74-D9FA-4DDE-9F2D-F7EA56899878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/>
              <a:t>9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000" b="1" dirty="0" smtClean="0"/>
              <a:t>SPE 169096 – MS 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• Maura C Puerto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Aqueous Solubility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Map for SW: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APS/IOS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at 25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º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en-US" sz="2800" b="1" baseline="-250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5181601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Generally difficult to find clear aqueous solution at optimal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562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B050"/>
                </a:solidFill>
              </a:rPr>
              <a:t>Precipitation of IOS above ~30% is limitation here</a:t>
            </a:r>
            <a:endParaRPr lang="en-US" sz="2400" i="1" u="sng" dirty="0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304800" y="685800"/>
          <a:ext cx="8170452" cy="453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Graphic spid="12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12CMTC_Blank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5709</TotalTime>
  <Words>1683</Words>
  <Application>Microsoft Macintosh PowerPoint</Application>
  <PresentationFormat>On-screen Show (4:3)</PresentationFormat>
  <Paragraphs>359</Paragraphs>
  <Slides>20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12CMTC_BlankTitle</vt:lpstr>
      <vt:lpstr>Blank_Body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Tamela</dc:creator>
  <cp:lastModifiedBy>Clarence Miller</cp:lastModifiedBy>
  <cp:revision>224</cp:revision>
  <dcterms:created xsi:type="dcterms:W3CDTF">2014-04-20T19:17:47Z</dcterms:created>
  <dcterms:modified xsi:type="dcterms:W3CDTF">2014-04-20T19:18:26Z</dcterms:modified>
</cp:coreProperties>
</file>